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7"/>
  </p:notesMasterIdLst>
  <p:handoutMasterIdLst>
    <p:handoutMasterId r:id="rId138"/>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700" r:id="rId89"/>
    <p:sldId id="3702" r:id="rId90"/>
    <p:sldId id="3701" r:id="rId91"/>
    <p:sldId id="3697" r:id="rId92"/>
    <p:sldId id="3691" r:id="rId93"/>
    <p:sldId id="3692" r:id="rId94"/>
    <p:sldId id="3693" r:id="rId95"/>
    <p:sldId id="3703" r:id="rId96"/>
    <p:sldId id="3718" r:id="rId97"/>
    <p:sldId id="3719" r:id="rId98"/>
    <p:sldId id="3720" r:id="rId99"/>
    <p:sldId id="3724" r:id="rId100"/>
    <p:sldId id="3704" r:id="rId101"/>
    <p:sldId id="3708" r:id="rId102"/>
    <p:sldId id="3709" r:id="rId103"/>
    <p:sldId id="3712" r:id="rId104"/>
    <p:sldId id="3710" r:id="rId105"/>
    <p:sldId id="3711" r:id="rId106"/>
    <p:sldId id="3721" r:id="rId107"/>
    <p:sldId id="3714" r:id="rId108"/>
    <p:sldId id="3722" r:id="rId109"/>
    <p:sldId id="3725" r:id="rId110"/>
    <p:sldId id="3732" r:id="rId111"/>
    <p:sldId id="3699" r:id="rId112"/>
    <p:sldId id="3681" r:id="rId113"/>
    <p:sldId id="3695" r:id="rId114"/>
    <p:sldId id="3705" r:id="rId115"/>
    <p:sldId id="3726" r:id="rId116"/>
    <p:sldId id="3727" r:id="rId117"/>
    <p:sldId id="3731" r:id="rId118"/>
    <p:sldId id="3730" r:id="rId119"/>
    <p:sldId id="3728" r:id="rId120"/>
    <p:sldId id="3729" r:id="rId121"/>
    <p:sldId id="3647" r:id="rId122"/>
    <p:sldId id="3637" r:id="rId123"/>
    <p:sldId id="3642" r:id="rId124"/>
    <p:sldId id="3638" r:id="rId125"/>
    <p:sldId id="3639" r:id="rId126"/>
    <p:sldId id="3640" r:id="rId127"/>
    <p:sldId id="3644" r:id="rId128"/>
    <p:sldId id="3645" r:id="rId129"/>
    <p:sldId id="3646" r:id="rId130"/>
    <p:sldId id="3629" r:id="rId131"/>
    <p:sldId id="3630" r:id="rId132"/>
    <p:sldId id="3631" r:id="rId133"/>
    <p:sldId id="3628" r:id="rId134"/>
    <p:sldId id="3715" r:id="rId135"/>
    <p:sldId id="3717" r:id="rId136"/>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109</a:t>
            </a:fld>
            <a:endParaRPr lang="en-US"/>
          </a:p>
        </p:txBody>
      </p:sp>
    </p:spTree>
    <p:extLst>
      <p:ext uri="{BB962C8B-B14F-4D97-AF65-F5344CB8AC3E}">
        <p14:creationId xmlns:p14="http://schemas.microsoft.com/office/powerpoint/2010/main" val="425042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110</a:t>
            </a:fld>
            <a:endParaRPr lang="en-US"/>
          </a:p>
        </p:txBody>
      </p:sp>
    </p:spTree>
    <p:extLst>
      <p:ext uri="{BB962C8B-B14F-4D97-AF65-F5344CB8AC3E}">
        <p14:creationId xmlns:p14="http://schemas.microsoft.com/office/powerpoint/2010/main" val="4037257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126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132</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133</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204387992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a:latin typeface="+mj-lt"/>
                <a:cs typeface="Calibri" panose="020F0502020204030204" pitchFamily="34" charset="0"/>
              </a:rPr>
              <a:t>Dilithium </a:t>
            </a:r>
            <a:r>
              <a:rPr lang="en-US" b="0" kern="0" dirty="0">
                <a:latin typeface="+mj-lt"/>
                <a:cs typeface="Calibri" panose="020F0502020204030204" pitchFamily="34" charset="0"/>
              </a:rPr>
              <a:t>parameters for </a:t>
            </a:r>
            <a:r>
              <a:rPr lang="en-US" b="0" kern="0">
                <a:latin typeface="+mj-lt"/>
                <a:cs typeface="Calibri" panose="020F0502020204030204" pitchFamily="34" charset="0"/>
              </a:rPr>
              <a:t>security category 5</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54229" y="2017896"/>
                <a:ext cx="7856371" cy="41543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(256, 512, 256) bits respectively</a:t>
                </a: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54229" y="2017896"/>
                <a:ext cx="7856371" cy="4154304"/>
              </a:xfrm>
              <a:prstGeom prst="rect">
                <a:avLst/>
              </a:prstGeom>
              <a:blipFill>
                <a:blip r:embed="rId2"/>
                <a:stretch>
                  <a:fillRect l="-1935" t="-2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a:t>
            </a:r>
            <a:r>
              <a:rPr lang="en-US" b="0" kern="0" dirty="0" err="1">
                <a:latin typeface="+mj-lt"/>
                <a:cs typeface="Calibri" panose="020F0502020204030204" pitchFamily="34" charset="0"/>
              </a:rPr>
              <a:t>Kyber</a:t>
            </a:r>
            <a:r>
              <a:rPr lang="en-US" b="0" kern="0" dirty="0">
                <a:latin typeface="+mj-lt"/>
                <a:cs typeface="Calibri" panose="020F0502020204030204" pitchFamily="34" charset="0"/>
              </a:rPr>
              <a:t>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64∙</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𝑋𝑂𝐹</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𝑖</m:t>
                                </m:r>
                              </m:e>
                            </m:d>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𝜌𝜌</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𝐽</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𝑠h𝑎𝑘𝑒</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256</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32</m:t>
                        </m:r>
                      </m:sub>
                    </m:s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𝑠h𝑎</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sSup>
                      <m:sSupPr>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are different for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Kyber</a:t>
                </a: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and </a:t>
                </a:r>
                <a:r>
                  <a:rPr lang="en-US" sz="200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DIlithium</a:t>
                </a: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186474076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38944044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𝑐𝑜𝑚𝑝𝑟𝑒𝑠𝑠</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num>
                        <m:den>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851954" cy="5334000"/>
              </a:xfrm>
              <a:prstGeom prst="rect">
                <a:avLst/>
              </a:prstGeom>
              <a:blipFill>
                <a:blip r:embed="rId2"/>
                <a:stretch>
                  <a:fillRect l="-177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spTree>
    <p:extLst>
      <p:ext uri="{BB962C8B-B14F-4D97-AF65-F5344CB8AC3E}">
        <p14:creationId xmlns:p14="http://schemas.microsoft.com/office/powerpoint/2010/main" val="405582068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acc>
                      <m:accPr>
                        <m:chr m:val="̂"/>
                        <m:ctrlP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86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109</a:t>
            </a:fld>
            <a:endParaRPr lang="en-US"/>
          </a:p>
        </p:txBody>
      </p:sp>
    </p:spTree>
    <p:extLst>
      <p:ext uri="{BB962C8B-B14F-4D97-AF65-F5344CB8AC3E}">
        <p14:creationId xmlns:p14="http://schemas.microsoft.com/office/powerpoint/2010/main" val="37650373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85800" y="1600200"/>
            <a:ext cx="7772400" cy="48006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24612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71059"/>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e>
                    </m:d>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e>
                    </m:acc>
                  </m:oMath>
                </a14:m>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=127</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030288" lvl="2"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b="0" i="1" dirty="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030288" lvl="2"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for(</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𝑠𝑡𝑎𝑟𝑡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mod</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m:rPr>
                        <m:sty m:val="p"/>
                      </m:rP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q</m:t>
                    </m:r>
                    <m:r>
                      <a:rPr lang="en-US" sz="2000" b="0" i="0"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1255713" lvl="3" indent="-285750">
                  <a:spcBef>
                    <a:spcPts val="0"/>
                  </a:spcBef>
                  <a:buClr>
                    <a:srgbClr val="000000">
                      <a:lumMod val="60000"/>
                      <a:lumOff val="40000"/>
                    </a:srgbClr>
                  </a:buClr>
                </a:pP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𝑒𝑡𝑎</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𝑙𝑒𝑛</m:t>
                        </m:r>
                      </m:e>
                    </m:d>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𝑡</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eturn(</a:t>
                </a:r>
                <a14:m>
                  <m:oMath xmlns:m="http://schemas.openxmlformats.org/officeDocument/2006/math">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𝑓</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∙3303 </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a:t>
                </a:r>
                <a:endParaRPr lang="en-US" sz="20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71059"/>
                <a:ext cx="7848600" cy="4403690"/>
              </a:xfrm>
              <a:prstGeom prst="rect">
                <a:avLst/>
              </a:prstGeom>
              <a:blipFill>
                <a:blip r:embed="rId3"/>
                <a:stretch>
                  <a:fillRect l="-1780" t="-115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110</a:t>
            </a:fld>
            <a:endParaRPr lang="en-US"/>
          </a:p>
        </p:txBody>
      </p:sp>
    </p:spTree>
    <p:extLst>
      <p:ext uri="{BB962C8B-B14F-4D97-AF65-F5344CB8AC3E}">
        <p14:creationId xmlns:p14="http://schemas.microsoft.com/office/powerpoint/2010/main" val="226437875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384160"/>
                <a:ext cx="7848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384160"/>
                <a:ext cx="7848600" cy="46482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111</a:t>
            </a:fld>
            <a:endParaRPr lang="en-US"/>
          </a:p>
        </p:txBody>
      </p:sp>
    </p:spTree>
    <p:extLst>
      <p:ext uri="{BB962C8B-B14F-4D97-AF65-F5344CB8AC3E}">
        <p14:creationId xmlns:p14="http://schemas.microsoft.com/office/powerpoint/2010/main" val="24753125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r>
                  <a:rPr lang="en-US" sz="18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1800" i="1">
                        <a:latin typeface="Cambria Math" panose="02040503050406030204" pitchFamily="18" charset="0"/>
                        <a:cs typeface="Calibri" panose="020F0502020204030204" pitchFamily="34" charset="0"/>
                        <a:sym typeface="Arial"/>
                      </a:rPr>
                      <m:t>(</m:t>
                    </m:r>
                    <m:r>
                      <a:rPr lang="en-US" sz="1800" i="1">
                        <a:latin typeface="Cambria Math" panose="02040503050406030204" pitchFamily="18" charset="0"/>
                        <a:cs typeface="Calibri" panose="020F0502020204030204" pitchFamily="34" charset="0"/>
                        <a:sym typeface="Arial"/>
                      </a:rPr>
                      <m:t>𝑝</m:t>
                    </m:r>
                    <m:r>
                      <a:rPr lang="en-US" sz="1800" i="1">
                        <a:latin typeface="Cambria Math" panose="02040503050406030204" pitchFamily="18" charset="0"/>
                        <a:cs typeface="Calibri" panose="020F0502020204030204" pitchFamily="34" charset="0"/>
                        <a:sym typeface="Arial"/>
                      </a:rPr>
                      <m:t>=3329, </m:t>
                    </m:r>
                    <m:r>
                      <a:rPr lang="en-US" sz="1800" i="1">
                        <a:latin typeface="Cambria Math" panose="02040503050406030204" pitchFamily="18" charset="0"/>
                        <a:cs typeface="Calibri" panose="020F0502020204030204" pitchFamily="34" charset="0"/>
                        <a:sym typeface="Arial"/>
                      </a:rPr>
                      <m:t>𝑅</m:t>
                    </m:r>
                    <m:r>
                      <a:rPr lang="en-US" sz="1800" i="1">
                        <a:latin typeface="Cambria Math" panose="02040503050406030204" pitchFamily="18" charset="0"/>
                        <a:cs typeface="Calibri" panose="020F0502020204030204" pitchFamily="34" charset="0"/>
                        <a:sym typeface="Arial"/>
                      </a:rPr>
                      <m:t>=</m:t>
                    </m:r>
                    <m:f>
                      <m:fPr>
                        <m:ctrlPr>
                          <a:rPr lang="en-US" sz="1800" i="1">
                            <a:latin typeface="Cambria Math" panose="02040503050406030204" pitchFamily="18" charset="0"/>
                            <a:cs typeface="Calibri" panose="020F0502020204030204" pitchFamily="34" charset="0"/>
                            <a:sym typeface="Arial"/>
                          </a:rPr>
                        </m:ctrlPr>
                      </m:fPr>
                      <m:num>
                        <m:sSub>
                          <m:sSubPr>
                            <m:ctrlPr>
                              <a:rPr lang="en-US" sz="1800" i="1">
                                <a:latin typeface="Cambria Math" panose="02040503050406030204" pitchFamily="18" charset="0"/>
                                <a:cs typeface="Calibri" panose="020F0502020204030204" pitchFamily="34" charset="0"/>
                                <a:sym typeface="Arial"/>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latin typeface="Cambria Math" panose="02040503050406030204" pitchFamily="18" charset="0"/>
                                <a:cs typeface="Calibri" panose="020F0502020204030204" pitchFamily="34" charset="0"/>
                                <a:sym typeface="Arial"/>
                              </a:rPr>
                              <m:t>𝑝</m:t>
                            </m:r>
                          </m:sub>
                        </m:sSub>
                      </m:num>
                      <m:den>
                        <m:sSup>
                          <m:sSupPr>
                            <m:ctrlPr>
                              <a:rPr lang="en-US" sz="1800" i="1">
                                <a:latin typeface="Cambria Math" panose="02040503050406030204" pitchFamily="18" charset="0"/>
                                <a:cs typeface="Calibri" panose="020F0502020204030204" pitchFamily="34" charset="0"/>
                                <a:sym typeface="Arial"/>
                              </a:rPr>
                            </m:ctrlPr>
                          </m:sSupPr>
                          <m:e>
                            <m:r>
                              <a:rPr lang="en-US" sz="1800" i="1">
                                <a:latin typeface="Cambria Math" panose="02040503050406030204" pitchFamily="18" charset="0"/>
                                <a:cs typeface="Calibri" panose="020F0502020204030204" pitchFamily="34" charset="0"/>
                                <a:sym typeface="Arial"/>
                              </a:rPr>
                              <m:t>𝑥</m:t>
                            </m:r>
                          </m:e>
                          <m:sup>
                            <m:r>
                              <a:rPr lang="en-US" sz="1800" i="1">
                                <a:latin typeface="Cambria Math" panose="02040503050406030204" pitchFamily="18" charset="0"/>
                                <a:cs typeface="Calibri" panose="020F0502020204030204" pitchFamily="34" charset="0"/>
                                <a:sym typeface="Arial"/>
                              </a:rPr>
                              <m:t>256</m:t>
                            </m:r>
                          </m:sup>
                        </m:sSup>
                        <m:r>
                          <a:rPr lang="en-US" sz="1800" i="1">
                            <a:latin typeface="Cambria Math" panose="02040503050406030204" pitchFamily="18" charset="0"/>
                            <a:cs typeface="Calibri" panose="020F0502020204030204" pitchFamily="34" charset="0"/>
                            <a:sym typeface="Arial"/>
                          </a:rPr>
                          <m:t>+1</m:t>
                        </m:r>
                      </m:den>
                    </m:f>
                    <m:r>
                      <a:rPr lang="en-US" sz="1800" i="1">
                        <a:latin typeface="Cambria Math" panose="02040503050406030204" pitchFamily="18" charset="0"/>
                        <a:cs typeface="Calibri" panose="020F0502020204030204" pitchFamily="34" charset="0"/>
                        <a:sym typeface="Arial"/>
                      </a:rPr>
                      <m:t>, </m:t>
                    </m:r>
                    <m:r>
                      <a:rPr lang="en-US" sz="1800" i="1">
                        <a:latin typeface="Cambria Math" panose="02040503050406030204" pitchFamily="18" charset="0"/>
                        <a:cs typeface="Calibri" panose="020F0502020204030204" pitchFamily="34" charset="0"/>
                        <a:sym typeface="Arial"/>
                      </a:rPr>
                      <m:t>𝑘</m:t>
                    </m:r>
                    <m:r>
                      <a:rPr lang="en-US" sz="1800" i="1">
                        <a:latin typeface="Cambria Math" panose="02040503050406030204" pitchFamily="18" charset="0"/>
                        <a:cs typeface="Calibri" panose="020F0502020204030204" pitchFamily="34" charset="0"/>
                        <a:sym typeface="Arial"/>
                      </a:rPr>
                      <m:t>=4, </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18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800" i="1" dirty="0">
                            <a:latin typeface="Cambria Math" panose="02040503050406030204" pitchFamily="18" charset="0"/>
                            <a:cs typeface="Calibri" panose="020F0502020204030204" pitchFamily="34" charset="0"/>
                            <a:sym typeface="Arial"/>
                          </a:rPr>
                        </m:ctrlPr>
                      </m:accPr>
                      <m:e>
                        <m:r>
                          <a:rPr lang="en-US" sz="1800" i="1" dirty="0">
                            <a:latin typeface="Cambria Math" panose="02040503050406030204" pitchFamily="18" charset="0"/>
                            <a:cs typeface="Calibri" panose="020F0502020204030204" pitchFamily="34" charset="0"/>
                            <a:sym typeface="Arial"/>
                          </a:rPr>
                          <m:t>𝑥</m:t>
                        </m:r>
                      </m:e>
                    </m:acc>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𝑁𝑇𝑇</m:t>
                    </m:r>
                    <m:r>
                      <a:rPr lang="en-US" sz="1800" i="1" dirty="0">
                        <a:latin typeface="Cambria Math" panose="02040503050406030204" pitchFamily="18" charset="0"/>
                        <a:cs typeface="Calibri" panose="020F0502020204030204" pitchFamily="34" charset="0"/>
                        <a:sym typeface="Arial"/>
                      </a:rPr>
                      <m:t>(</m:t>
                    </m:r>
                    <m:r>
                      <a:rPr lang="en-US" sz="1800" i="1" dirty="0">
                        <a:latin typeface="Cambria Math" panose="02040503050406030204" pitchFamily="18" charset="0"/>
                        <a:cs typeface="Calibri" panose="020F0502020204030204" pitchFamily="34" charset="0"/>
                        <a:sym typeface="Arial"/>
                      </a:rPr>
                      <m:t>𝑥</m:t>
                    </m:r>
                    <m:r>
                      <a:rPr lang="en-US" sz="1800" i="1" dirty="0">
                        <a:latin typeface="Cambria Math" panose="02040503050406030204" pitchFamily="18" charset="0"/>
                        <a:cs typeface="Calibri" panose="020F0502020204030204" pitchFamily="34" charset="0"/>
                        <a:sym typeface="Arial"/>
                      </a:rPr>
                      <m:t>)</m:t>
                    </m:r>
                  </m:oMath>
                </a14:m>
                <a:r>
                  <a:rPr lang="en-US" sz="1800" dirty="0">
                    <a:latin typeface="Calibri" panose="020F0502020204030204" pitchFamily="34" charset="0"/>
                    <a:cs typeface="Calibri" panose="020F0502020204030204" pitchFamily="34" charset="0"/>
                    <a:sym typeface="Arial"/>
                  </a:rPr>
                  <a:t> </a:t>
                </a:r>
              </a:p>
              <a:p>
                <a:pPr marL="285750" indent="-285750">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Make public key</a:t>
                </a: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dirty="0">
                    <a:solidFill>
                      <a:schemeClr val="tx1"/>
                    </a:solidFill>
                    <a:latin typeface="Calibri" panose="020F0502020204030204" pitchFamily="34" charset="0"/>
                    <a:cs typeface="Calibri" panose="020F0502020204030204" pitchFamily="34" charset="0"/>
                    <a:sym typeface="Arial"/>
                  </a:rPr>
                  <a:t>generate a </a:t>
                </a:r>
                <a:r>
                  <a:rPr lang="en-US" sz="1800" dirty="0" err="1">
                    <a:solidFill>
                      <a:schemeClr val="tx1"/>
                    </a:solidFill>
                    <a:latin typeface="Calibri" panose="020F0502020204030204" pitchFamily="34" charset="0"/>
                    <a:cs typeface="Calibri" panose="020F0502020204030204" pitchFamily="34" charset="0"/>
                    <a:sym typeface="Arial"/>
                  </a:rPr>
                  <a:t>Dilithium</a:t>
                </a:r>
                <a:r>
                  <a:rPr lang="en-US" sz="1800" dirty="0">
                    <a:solidFill>
                      <a:schemeClr val="tx1"/>
                    </a:solidFill>
                    <a:latin typeface="Calibri" panose="020F0502020204030204" pitchFamily="34" charset="0"/>
                    <a:cs typeface="Calibri" panose="020F0502020204030204" pitchFamily="34" charset="0"/>
                    <a:sym typeface="Arial"/>
                  </a:rPr>
                  <a:t>-like key (see full version)</a:t>
                </a: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𝑟</m:t>
                            </m:r>
                          </m:e>
                        </m:acc>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295400"/>
                <a:ext cx="8153400" cy="4871793"/>
              </a:xfrm>
              <a:prstGeom prst="rect">
                <a:avLst/>
              </a:prstGeom>
              <a:blipFill>
                <a:blip r:embed="rId2"/>
                <a:stretch>
                  <a:fillRect l="-1558" t="-260" b="-85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112</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8575965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simplified a little</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371599"/>
                <a:ext cx="8458200" cy="516731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m:rPr>
                        <m:sty m:val="p"/>
                      </m:rPr>
                      <a:rPr lang="en-US" sz="2000" b="0" i="0" smtClean="0">
                        <a:latin typeface="Cambria Math" panose="02040503050406030204" pitchFamily="18" charset="0"/>
                        <a:cs typeface="Calibri" panose="020F0502020204030204" pitchFamily="34" charset="0"/>
                        <a:sym typeface="Arial"/>
                      </a:rPr>
                      <m:t>Keygen</m:t>
                    </m:r>
                  </m:oMath>
                </a14:m>
                <a:endParaRPr lang="en-US" sz="2000" b="0"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sup>
                        <m:r>
                          <a:rPr lang="en-US"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dirty="0">
                    <a:solidFill>
                      <a:schemeClr val="tx1"/>
                    </a:solidFill>
                    <a:latin typeface="Calibri" panose="020F0502020204030204" pitchFamily="34" charset="0"/>
                    <a:cs typeface="Calibri" panose="020F0502020204030204" pitchFamily="34" charset="0"/>
                    <a:sym typeface="Arial"/>
                  </a:rPr>
                  <a:t>  (random)</a:t>
                </a:r>
              </a:p>
              <a:p>
                <a:pPr marL="714375" lvl="1" indent="-257175">
                  <a:spcBef>
                    <a:spcPts val="0"/>
                  </a:spcBef>
                  <a:buClr>
                    <a:srgbClr val="000000">
                      <a:lumMod val="60000"/>
                      <a:lumOff val="40000"/>
                    </a:srgbClr>
                  </a:buClr>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e>
                    </m:d>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𝐾𝑒𝑦𝐺𝑒𝑛</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𝐾𝐸𝑀</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e>
                    </m:d>
                    <m:r>
                      <m:rPr>
                        <m:sty m:val="p"/>
                      </m:rPr>
                      <a:rPr lang="en-US" b="0" i="0" smtClean="0">
                        <a:solidFill>
                          <a:schemeClr val="tx1"/>
                        </a:solidFill>
                        <a:latin typeface="Cambria Math" panose="02040503050406030204" pitchFamily="18" charset="0"/>
                        <a:cs typeface="Calibri" panose="020F0502020204030204" pitchFamily="34" charset="0"/>
                        <a:sym typeface="Arial"/>
                      </a:rPr>
                      <m:t>H</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m:rPr>
                            <m:sty m:val="p"/>
                          </m:rPr>
                          <a:rPr lang="en-US" b="0" i="0" smtClean="0">
                            <a:solidFill>
                              <a:schemeClr val="tx1"/>
                            </a:solidFill>
                            <a:latin typeface="Cambria Math" panose="02040503050406030204" pitchFamily="18" charset="0"/>
                            <a:cs typeface="Calibri" panose="020F0502020204030204" pitchFamily="34" charset="0"/>
                            <a:sym typeface="Arial"/>
                          </a:rPr>
                          <m:t>ek</m:t>
                        </m:r>
                      </m:e>
                    </m:d>
                    <m:r>
                      <a:rPr lang="en-US" b="0" i="0" smtClean="0">
                        <a:solidFill>
                          <a:schemeClr val="tx1"/>
                        </a:solidFill>
                        <a:latin typeface="Cambria Math" panose="02040503050406030204" pitchFamily="18" charset="0"/>
                        <a:cs typeface="Calibri" panose="020F0502020204030204" pitchFamily="34" charset="0"/>
                        <a:sym typeface="Arial"/>
                      </a:rPr>
                      <m:t>||</m:t>
                    </m:r>
                    <m:r>
                      <m:rPr>
                        <m:sty m:val="p"/>
                      </m:rPr>
                      <a:rPr lang="en-US" b="0" i="0" smtClean="0">
                        <a:solidFill>
                          <a:schemeClr val="tx1"/>
                        </a:solidFill>
                        <a:latin typeface="Cambria Math" panose="02040503050406030204" pitchFamily="18" charset="0"/>
                        <a:cs typeface="Calibri" panose="020F0502020204030204" pitchFamily="34" charset="0"/>
                        <a:sym typeface="Arial"/>
                      </a:rPr>
                      <m:t>z</m:t>
                    </m:r>
                    <m:r>
                      <a:rPr lang="en-US" b="0" i="0"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r>
                      <a:rPr lang="en-US" b="0" i="0" smtClean="0">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𝑑𝑘</m:t>
                        </m:r>
                      </m:e>
                      <m:sub>
                        <m:r>
                          <a:rPr lang="en-US" i="1">
                            <a:solidFill>
                              <a:schemeClr val="tx1"/>
                            </a:solidFill>
                            <a:latin typeface="Cambria Math" panose="02040503050406030204" pitchFamily="18" charset="0"/>
                            <a:cs typeface="Calibri" panose="020F0502020204030204" pitchFamily="34" charset="0"/>
                            <a:sym typeface="Arial"/>
                          </a:rPr>
                          <m:t>𝐾𝐸𝑀</m:t>
                        </m:r>
                      </m:sub>
                    </m:sSub>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i="1" dirty="0">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h</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𝑠𝑘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m:t>
                        </m:r>
                        <m:r>
                          <a:rPr lang="en-US" i="1">
                            <a:solidFill>
                              <a:schemeClr val="tx1"/>
                            </a:solidFill>
                            <a:latin typeface="Cambria Math" panose="02040503050406030204" pitchFamily="18" charset="0"/>
                            <a:cs typeface="Calibri" panose="020F0502020204030204" pitchFamily="34" charset="0"/>
                            <a:sym typeface="Arial"/>
                          </a:rPr>
                          <m:t>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𝑆𝐻𝐴</m:t>
                        </m:r>
                        <m:r>
                          <a:rPr lang="en-US" i="1">
                            <a:solidFill>
                              <a:schemeClr val="tx1"/>
                            </a:solidFill>
                            <a:latin typeface="Cambria Math" panose="02040503050406030204" pitchFamily="18" charset="0"/>
                            <a:cs typeface="Calibri" panose="020F0502020204030204" pitchFamily="34" charset="0"/>
                            <a:sym typeface="Arial"/>
                          </a:rPr>
                          <m:t>−3</m:t>
                        </m:r>
                      </m:e>
                      <m:sub>
                        <m:r>
                          <a:rPr lang="en-US" i="1">
                            <a:solidFill>
                              <a:schemeClr val="tx1"/>
                            </a:solidFill>
                            <a:latin typeface="Cambria Math" panose="02040503050406030204" pitchFamily="18" charset="0"/>
                            <a:cs typeface="Calibri" panose="020F0502020204030204" pitchFamily="34" charset="0"/>
                            <a:sym typeface="Arial"/>
                          </a:rPr>
                          <m:t>512</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𝑆𝐻𝐴𝐾𝐸</m:t>
                    </m:r>
                    <m:r>
                      <a:rPr lang="en-US" i="1">
                        <a:solidFill>
                          <a:schemeClr val="tx1"/>
                        </a:solidFill>
                        <a:latin typeface="Cambria Math" panose="02040503050406030204" pitchFamily="18" charset="0"/>
                        <a:cs typeface="Calibri" panose="020F0502020204030204" pitchFamily="34" charset="0"/>
                        <a:sym typeface="Arial"/>
                      </a:rPr>
                      <m:t>−256(</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371599"/>
                <a:ext cx="8458200" cy="5167313"/>
              </a:xfrm>
              <a:prstGeom prst="rect">
                <a:avLst/>
              </a:prstGeom>
              <a:blipFill>
                <a:blip r:embed="rId2"/>
                <a:stretch>
                  <a:fillRect l="-165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113</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r>
              <a:rPr lang="en-US" b="0" kern="0" dirty="0">
                <a:latin typeface="+mj-lt"/>
                <a:cs typeface="Calibri" panose="020F0502020204030204" pitchFamily="34" charset="0"/>
              </a:rPr>
              <a:t> parameters</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657600" y="3062430"/>
            <a:ext cx="51054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ML-KEM-1024 is security category 5</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114</a:t>
            </a:fld>
            <a:endParaRPr lang="en-US"/>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𝒏</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𝒌</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𝜼</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𝒖</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𝒗</m:t>
                                    </m:r>
                                  </m:sub>
                                </m:sSub>
                              </m:oMath>
                            </m:oMathPara>
                          </a14:m>
                          <a:endParaRPr lang="en-US" dirty="0">
                            <a:solidFill>
                              <a:schemeClr val="tx1"/>
                            </a:solidFill>
                          </a:endParaRPr>
                        </a:p>
                      </a:txBody>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Choice>
        <mc:Fallback xmlns="">
          <p:graphicFrame>
            <p:nvGraphicFramePr>
              <p:cNvPr id="8" name="Table 7">
                <a:extLst>
                  <a:ext uri="{FF2B5EF4-FFF2-40B4-BE49-F238E27FC236}">
                    <a16:creationId xmlns:a16="http://schemas.microsoft.com/office/drawing/2014/main" id="{087FA175-7181-0C47-737C-813CC04FABDA}"/>
                  </a:ext>
                </a:extLst>
              </p:cNvPr>
              <p:cNvGraphicFramePr>
                <a:graphicFrameLocks noGrp="1"/>
              </p:cNvGraphicFramePr>
              <p:nvPr>
                <p:extLst>
                  <p:ext uri="{D42A27DB-BD31-4B8C-83A1-F6EECF244321}">
                    <p14:modId xmlns:p14="http://schemas.microsoft.com/office/powerpoint/2010/main" val="1301494411"/>
                  </p:ext>
                </p:extLst>
              </p:nvPr>
            </p:nvGraphicFramePr>
            <p:xfrm>
              <a:off x="335938" y="1411990"/>
              <a:ext cx="8351488" cy="1483360"/>
            </p:xfrm>
            <a:graphic>
              <a:graphicData uri="http://schemas.openxmlformats.org/drawingml/2006/table">
                <a:tbl>
                  <a:tblPr firstRow="1" bandRow="1">
                    <a:tableStyleId>{5C22544A-7EE6-4342-B048-85BDC9FD1C3A}</a:tableStyleId>
                  </a:tblPr>
                  <a:tblGrid>
                    <a:gridCol w="1393434">
                      <a:extLst>
                        <a:ext uri="{9D8B030D-6E8A-4147-A177-3AD203B41FA5}">
                          <a16:colId xmlns:a16="http://schemas.microsoft.com/office/drawing/2014/main" val="699373437"/>
                        </a:ext>
                      </a:extLst>
                    </a:gridCol>
                    <a:gridCol w="737052">
                      <a:extLst>
                        <a:ext uri="{9D8B030D-6E8A-4147-A177-3AD203B41FA5}">
                          <a16:colId xmlns:a16="http://schemas.microsoft.com/office/drawing/2014/main" val="1347486271"/>
                        </a:ext>
                      </a:extLst>
                    </a:gridCol>
                    <a:gridCol w="838200">
                      <a:extLst>
                        <a:ext uri="{9D8B030D-6E8A-4147-A177-3AD203B41FA5}">
                          <a16:colId xmlns:a16="http://schemas.microsoft.com/office/drawing/2014/main" val="768848445"/>
                        </a:ext>
                      </a:extLst>
                    </a:gridCol>
                    <a:gridCol w="743087">
                      <a:extLst>
                        <a:ext uri="{9D8B030D-6E8A-4147-A177-3AD203B41FA5}">
                          <a16:colId xmlns:a16="http://schemas.microsoft.com/office/drawing/2014/main" val="3117176118"/>
                        </a:ext>
                      </a:extLst>
                    </a:gridCol>
                    <a:gridCol w="704713">
                      <a:extLst>
                        <a:ext uri="{9D8B030D-6E8A-4147-A177-3AD203B41FA5}">
                          <a16:colId xmlns:a16="http://schemas.microsoft.com/office/drawing/2014/main" val="3502184151"/>
                        </a:ext>
                      </a:extLst>
                    </a:gridCol>
                    <a:gridCol w="838200">
                      <a:extLst>
                        <a:ext uri="{9D8B030D-6E8A-4147-A177-3AD203B41FA5}">
                          <a16:colId xmlns:a16="http://schemas.microsoft.com/office/drawing/2014/main" val="3810914127"/>
                        </a:ext>
                      </a:extLst>
                    </a:gridCol>
                    <a:gridCol w="914400">
                      <a:extLst>
                        <a:ext uri="{9D8B030D-6E8A-4147-A177-3AD203B41FA5}">
                          <a16:colId xmlns:a16="http://schemas.microsoft.com/office/drawing/2014/main" val="274165703"/>
                        </a:ext>
                      </a:extLst>
                    </a:gridCol>
                    <a:gridCol w="914400">
                      <a:extLst>
                        <a:ext uri="{9D8B030D-6E8A-4147-A177-3AD203B41FA5}">
                          <a16:colId xmlns:a16="http://schemas.microsoft.com/office/drawing/2014/main" val="662064557"/>
                        </a:ext>
                      </a:extLst>
                    </a:gridCol>
                    <a:gridCol w="1268002">
                      <a:extLst>
                        <a:ext uri="{9D8B030D-6E8A-4147-A177-3AD203B41FA5}">
                          <a16:colId xmlns:a16="http://schemas.microsoft.com/office/drawing/2014/main" val="2674406240"/>
                        </a:ext>
                      </a:extLst>
                    </a:gridCol>
                  </a:tblGrid>
                  <a:tr h="370840">
                    <a:tc>
                      <a:txBody>
                        <a:bodyPr/>
                        <a:lstStyle/>
                        <a:p>
                          <a:r>
                            <a:rPr lang="en-US" dirty="0" err="1">
                              <a:solidFill>
                                <a:schemeClr val="tx1"/>
                              </a:solidFill>
                            </a:rPr>
                            <a:t>Alg</a:t>
                          </a:r>
                          <a:endParaRPr lang="en-US" dirty="0">
                            <a:solidFill>
                              <a:schemeClr val="tx1"/>
                            </a:solidFill>
                          </a:endParaRPr>
                        </a:p>
                      </a:txBody>
                      <a:tcPr/>
                    </a:tc>
                    <a:tc>
                      <a:txBody>
                        <a:bodyPr/>
                        <a:lstStyle/>
                        <a:p>
                          <a:endParaRPr lang="en-US"/>
                        </a:p>
                      </a:txBody>
                      <a:tcPr>
                        <a:blipFill>
                          <a:blip r:embed="rId2"/>
                          <a:stretch>
                            <a:fillRect l="-191379" t="-10345" r="-850000" b="-331034"/>
                          </a:stretch>
                        </a:blipFill>
                      </a:tcPr>
                    </a:tc>
                    <a:tc>
                      <a:txBody>
                        <a:bodyPr/>
                        <a:lstStyle/>
                        <a:p>
                          <a:endParaRPr lang="en-US"/>
                        </a:p>
                      </a:txBody>
                      <a:tcPr>
                        <a:blipFill>
                          <a:blip r:embed="rId2"/>
                          <a:stretch>
                            <a:fillRect l="-256061" t="-10345" r="-646970" b="-331034"/>
                          </a:stretch>
                        </a:blipFill>
                      </a:tcPr>
                    </a:tc>
                    <a:tc>
                      <a:txBody>
                        <a:bodyPr/>
                        <a:lstStyle/>
                        <a:p>
                          <a:endParaRPr lang="en-US"/>
                        </a:p>
                      </a:txBody>
                      <a:tcPr>
                        <a:blipFill>
                          <a:blip r:embed="rId2"/>
                          <a:stretch>
                            <a:fillRect l="-398305" t="-10345" r="-623729" b="-331034"/>
                          </a:stretch>
                        </a:blipFill>
                      </a:tcPr>
                    </a:tc>
                    <a:tc>
                      <a:txBody>
                        <a:bodyPr/>
                        <a:lstStyle/>
                        <a:p>
                          <a:endParaRPr lang="en-US"/>
                        </a:p>
                      </a:txBody>
                      <a:tcPr>
                        <a:blipFill>
                          <a:blip r:embed="rId2"/>
                          <a:stretch>
                            <a:fillRect l="-534545" t="-10345" r="-569091" b="-331034"/>
                          </a:stretch>
                        </a:blipFill>
                      </a:tcPr>
                    </a:tc>
                    <a:tc>
                      <a:txBody>
                        <a:bodyPr/>
                        <a:lstStyle/>
                        <a:p>
                          <a:endParaRPr lang="en-US"/>
                        </a:p>
                      </a:txBody>
                      <a:tcPr>
                        <a:blipFill>
                          <a:blip r:embed="rId2"/>
                          <a:stretch>
                            <a:fillRect l="-520896" t="-10345" r="-367164" b="-331034"/>
                          </a:stretch>
                        </a:blipFill>
                      </a:tcPr>
                    </a:tc>
                    <a:tc>
                      <a:txBody>
                        <a:bodyPr/>
                        <a:lstStyle/>
                        <a:p>
                          <a:endParaRPr lang="en-US"/>
                        </a:p>
                      </a:txBody>
                      <a:tcPr>
                        <a:blipFill>
                          <a:blip r:embed="rId2"/>
                          <a:stretch>
                            <a:fillRect l="-577778" t="-10345" r="-241667" b="-331034"/>
                          </a:stretch>
                        </a:blipFill>
                      </a:tcPr>
                    </a:tc>
                    <a:tc>
                      <a:txBody>
                        <a:bodyPr/>
                        <a:lstStyle/>
                        <a:p>
                          <a:endParaRPr lang="en-US"/>
                        </a:p>
                      </a:txBody>
                      <a:tcPr>
                        <a:blipFill>
                          <a:blip r:embed="rId2"/>
                          <a:stretch>
                            <a:fillRect l="-677778" t="-10345" r="-141667" b="-331034"/>
                          </a:stretch>
                        </a:blipFill>
                      </a:tcPr>
                    </a:tc>
                    <a:tc>
                      <a:txBody>
                        <a:bodyPr/>
                        <a:lstStyle/>
                        <a:p>
                          <a:r>
                            <a:rPr lang="en-US" dirty="0">
                              <a:solidFill>
                                <a:schemeClr val="tx1"/>
                              </a:solidFill>
                            </a:rPr>
                            <a:t>Strength</a:t>
                          </a:r>
                        </a:p>
                      </a:txBody>
                      <a:tcPr/>
                    </a:tc>
                    <a:extLst>
                      <a:ext uri="{0D108BD9-81ED-4DB2-BD59-A6C34878D82A}">
                        <a16:rowId xmlns:a16="http://schemas.microsoft.com/office/drawing/2014/main" val="2147923535"/>
                      </a:ext>
                    </a:extLst>
                  </a:tr>
                  <a:tr h="370840">
                    <a:tc>
                      <a:txBody>
                        <a:bodyPr/>
                        <a:lstStyle/>
                        <a:p>
                          <a:r>
                            <a:rPr lang="en-US" dirty="0"/>
                            <a:t>KEM-512</a:t>
                          </a:r>
                        </a:p>
                      </a:txBody>
                      <a:tcPr/>
                    </a:tc>
                    <a:tc>
                      <a:txBody>
                        <a:bodyPr/>
                        <a:lstStyle/>
                        <a:p>
                          <a:r>
                            <a:rPr lang="en-US" dirty="0"/>
                            <a:t>256</a:t>
                          </a:r>
                        </a:p>
                      </a:txBody>
                      <a:tcPr/>
                    </a:tc>
                    <a:tc>
                      <a:txBody>
                        <a:bodyPr/>
                        <a:lstStyle/>
                        <a:p>
                          <a:r>
                            <a:rPr lang="en-US" dirty="0"/>
                            <a:t>3329</a:t>
                          </a:r>
                        </a:p>
                      </a:txBody>
                      <a:tcPr/>
                    </a:tc>
                    <a:tc>
                      <a:txBody>
                        <a:bodyPr/>
                        <a:lstStyle/>
                        <a:p>
                          <a:r>
                            <a:rPr lang="en-US" dirty="0"/>
                            <a:t>2</a:t>
                          </a:r>
                        </a:p>
                      </a:txBody>
                      <a:tcPr/>
                    </a:tc>
                    <a:tc>
                      <a:txBody>
                        <a:bodyPr/>
                        <a:lstStyle/>
                        <a:p>
                          <a:r>
                            <a:rPr lang="en-US" dirty="0"/>
                            <a:t>3</a:t>
                          </a:r>
                        </a:p>
                      </a:txBody>
                      <a:tcPr/>
                    </a:tc>
                    <a:tc>
                      <a:txBody>
                        <a:bodyPr/>
                        <a:lstStyle/>
                        <a:p>
                          <a:r>
                            <a:rPr lang="en-US" dirty="0"/>
                            <a:t>2</a:t>
                          </a:r>
                        </a:p>
                      </a:txBody>
                      <a:tcPr/>
                    </a:tc>
                    <a:tc>
                      <a:txBody>
                        <a:bodyPr/>
                        <a:lstStyle/>
                        <a:p>
                          <a:r>
                            <a:rPr lang="en-US" dirty="0"/>
                            <a:t>10</a:t>
                          </a:r>
                        </a:p>
                      </a:txBody>
                      <a:tcPr/>
                    </a:tc>
                    <a:tc>
                      <a:txBody>
                        <a:bodyPr/>
                        <a:lstStyle/>
                        <a:p>
                          <a:r>
                            <a:rPr lang="en-US" dirty="0"/>
                            <a:t>768</a:t>
                          </a:r>
                        </a:p>
                      </a:txBody>
                      <a:tcPr/>
                    </a:tc>
                    <a:tc>
                      <a:txBody>
                        <a:bodyPr/>
                        <a:lstStyle/>
                        <a:p>
                          <a:r>
                            <a:rPr lang="en-US" dirty="0"/>
                            <a:t>128</a:t>
                          </a:r>
                        </a:p>
                      </a:txBody>
                      <a:tcPr/>
                    </a:tc>
                    <a:extLst>
                      <a:ext uri="{0D108BD9-81ED-4DB2-BD59-A6C34878D82A}">
                        <a16:rowId xmlns:a16="http://schemas.microsoft.com/office/drawing/2014/main" val="1717105728"/>
                      </a:ext>
                    </a:extLst>
                  </a:tr>
                  <a:tr h="370840">
                    <a:tc>
                      <a:txBody>
                        <a:bodyPr/>
                        <a:lstStyle/>
                        <a:p>
                          <a:r>
                            <a:rPr lang="en-US" dirty="0"/>
                            <a:t>KEM-768</a:t>
                          </a:r>
                        </a:p>
                      </a:txBody>
                      <a:tcPr/>
                    </a:tc>
                    <a:tc>
                      <a:txBody>
                        <a:bodyPr/>
                        <a:lstStyle/>
                        <a:p>
                          <a:r>
                            <a:rPr lang="en-US" dirty="0"/>
                            <a:t>256</a:t>
                          </a:r>
                        </a:p>
                      </a:txBody>
                      <a:tcPr/>
                    </a:tc>
                    <a:tc>
                      <a:txBody>
                        <a:bodyPr/>
                        <a:lstStyle/>
                        <a:p>
                          <a:r>
                            <a:rPr lang="en-US" dirty="0"/>
                            <a:t>3329</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10</a:t>
                          </a:r>
                        </a:p>
                      </a:txBody>
                      <a:tcPr/>
                    </a:tc>
                    <a:tc>
                      <a:txBody>
                        <a:bodyPr/>
                        <a:lstStyle/>
                        <a:p>
                          <a:r>
                            <a:rPr lang="en-US" dirty="0"/>
                            <a:t>1088</a:t>
                          </a:r>
                        </a:p>
                      </a:txBody>
                      <a:tcPr/>
                    </a:tc>
                    <a:tc>
                      <a:txBody>
                        <a:bodyPr/>
                        <a:lstStyle/>
                        <a:p>
                          <a:r>
                            <a:rPr lang="en-US" dirty="0"/>
                            <a:t>192</a:t>
                          </a:r>
                        </a:p>
                      </a:txBody>
                      <a:tcPr/>
                    </a:tc>
                    <a:extLst>
                      <a:ext uri="{0D108BD9-81ED-4DB2-BD59-A6C34878D82A}">
                        <a16:rowId xmlns:a16="http://schemas.microsoft.com/office/drawing/2014/main" val="648737384"/>
                      </a:ext>
                    </a:extLst>
                  </a:tr>
                  <a:tr h="370840">
                    <a:tc>
                      <a:txBody>
                        <a:bodyPr/>
                        <a:lstStyle/>
                        <a:p>
                          <a:r>
                            <a:rPr lang="en-US" dirty="0"/>
                            <a:t>KEM-1024</a:t>
                          </a:r>
                        </a:p>
                      </a:txBody>
                      <a:tcPr/>
                    </a:tc>
                    <a:tc>
                      <a:txBody>
                        <a:bodyPr/>
                        <a:lstStyle/>
                        <a:p>
                          <a:r>
                            <a:rPr lang="en-US" dirty="0"/>
                            <a:t>256</a:t>
                          </a:r>
                        </a:p>
                      </a:txBody>
                      <a:tcPr/>
                    </a:tc>
                    <a:tc>
                      <a:txBody>
                        <a:bodyPr/>
                        <a:lstStyle/>
                        <a:p>
                          <a:r>
                            <a:rPr lang="en-US" dirty="0"/>
                            <a:t>3329</a:t>
                          </a:r>
                        </a:p>
                      </a:txBody>
                      <a:tcPr/>
                    </a:tc>
                    <a:tc>
                      <a:txBody>
                        <a:bodyPr/>
                        <a:lstStyle/>
                        <a:p>
                          <a:r>
                            <a:rPr lang="en-US" dirty="0"/>
                            <a:t>4</a:t>
                          </a:r>
                        </a:p>
                      </a:txBody>
                      <a:tcPr/>
                    </a:tc>
                    <a:tc>
                      <a:txBody>
                        <a:bodyPr/>
                        <a:lstStyle/>
                        <a:p>
                          <a:r>
                            <a:rPr lang="en-US" dirty="0"/>
                            <a:t>2</a:t>
                          </a:r>
                        </a:p>
                      </a:txBody>
                      <a:tcPr/>
                    </a:tc>
                    <a:tc>
                      <a:txBody>
                        <a:bodyPr/>
                        <a:lstStyle/>
                        <a:p>
                          <a:r>
                            <a:rPr lang="en-US" dirty="0"/>
                            <a:t>2</a:t>
                          </a:r>
                        </a:p>
                      </a:txBody>
                      <a:tcPr/>
                    </a:tc>
                    <a:tc>
                      <a:txBody>
                        <a:bodyPr/>
                        <a:lstStyle/>
                        <a:p>
                          <a:r>
                            <a:rPr lang="en-US" dirty="0"/>
                            <a:t>11</a:t>
                          </a:r>
                        </a:p>
                      </a:txBody>
                      <a:tcPr/>
                    </a:tc>
                    <a:tc>
                      <a:txBody>
                        <a:bodyPr/>
                        <a:lstStyle/>
                        <a:p>
                          <a:r>
                            <a:rPr lang="en-US" dirty="0"/>
                            <a:t>1568</a:t>
                          </a:r>
                        </a:p>
                      </a:txBody>
                      <a:tcPr/>
                    </a:tc>
                    <a:tc>
                      <a:txBody>
                        <a:bodyPr/>
                        <a:lstStyle/>
                        <a:p>
                          <a:r>
                            <a:rPr lang="en-US" dirty="0"/>
                            <a:t>256</a:t>
                          </a:r>
                        </a:p>
                      </a:txBody>
                      <a:tcPr/>
                    </a:tc>
                    <a:extLst>
                      <a:ext uri="{0D108BD9-81ED-4DB2-BD59-A6C34878D82A}">
                        <a16:rowId xmlns:a16="http://schemas.microsoft.com/office/drawing/2014/main" val="2603748996"/>
                      </a:ext>
                    </a:extLst>
                  </a:tr>
                </a:tbl>
              </a:graphicData>
            </a:graphic>
          </p:graphicFrame>
        </mc:Fallback>
      </mc:AlternateContent>
      <p:graphicFrame>
        <p:nvGraphicFramePr>
          <p:cNvPr id="10" name="Table 9">
            <a:extLst>
              <a:ext uri="{FF2B5EF4-FFF2-40B4-BE49-F238E27FC236}">
                <a16:creationId xmlns:a16="http://schemas.microsoft.com/office/drawing/2014/main" id="{B9CE181E-67FB-F05D-D1FF-CBA770463AB7}"/>
              </a:ext>
            </a:extLst>
          </p:cNvPr>
          <p:cNvGraphicFramePr>
            <a:graphicFrameLocks noGrp="1"/>
          </p:cNvGraphicFramePr>
          <p:nvPr>
            <p:extLst>
              <p:ext uri="{D42A27DB-BD31-4B8C-83A1-F6EECF244321}">
                <p14:modId xmlns:p14="http://schemas.microsoft.com/office/powerpoint/2010/main" val="4260641503"/>
              </p:ext>
            </p:extLst>
          </p:nvPr>
        </p:nvGraphicFramePr>
        <p:xfrm>
          <a:off x="302443" y="4003040"/>
          <a:ext cx="8001000" cy="148336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754891">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216843">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KEM-512</a:t>
                      </a:r>
                    </a:p>
                  </a:txBody>
                  <a:tcPr/>
                </a:tc>
                <a:tc>
                  <a:txBody>
                    <a:bodyPr/>
                    <a:lstStyle/>
                    <a:p>
                      <a:pPr algn="r"/>
                      <a:r>
                        <a:rPr lang="en-US" dirty="0"/>
                        <a:t>800</a:t>
                      </a:r>
                    </a:p>
                  </a:txBody>
                  <a:tcPr/>
                </a:tc>
                <a:tc>
                  <a:txBody>
                    <a:bodyPr/>
                    <a:lstStyle/>
                    <a:p>
                      <a:pPr algn="r"/>
                      <a:r>
                        <a:rPr lang="en-US" dirty="0"/>
                        <a:t>1632</a:t>
                      </a:r>
                    </a:p>
                  </a:txBody>
                  <a:tcPr/>
                </a:tc>
                <a:tc>
                  <a:txBody>
                    <a:bodyPr/>
                    <a:lstStyle/>
                    <a:p>
                      <a:pPr algn="r"/>
                      <a:r>
                        <a:rPr lang="en-US" dirty="0"/>
                        <a:t>768</a:t>
                      </a:r>
                    </a:p>
                  </a:txBody>
                  <a:tcPr/>
                </a:tc>
                <a:tc>
                  <a:txBody>
                    <a:bodyPr/>
                    <a:lstStyle/>
                    <a:p>
                      <a:pPr algn="r"/>
                      <a:r>
                        <a:rPr lang="en-US" dirty="0"/>
                        <a:t>32</a:t>
                      </a:r>
                    </a:p>
                  </a:txBody>
                  <a:tcPr/>
                </a:tc>
                <a:extLst>
                  <a:ext uri="{0D108BD9-81ED-4DB2-BD59-A6C34878D82A}">
                    <a16:rowId xmlns:a16="http://schemas.microsoft.com/office/drawing/2014/main" val="2650966581"/>
                  </a:ext>
                </a:extLst>
              </a:tr>
              <a:tr h="370840">
                <a:tc>
                  <a:txBody>
                    <a:bodyPr/>
                    <a:lstStyle/>
                    <a:p>
                      <a:pPr algn="r"/>
                      <a:r>
                        <a:rPr lang="en-US" dirty="0"/>
                        <a:t>KEM-768</a:t>
                      </a:r>
                    </a:p>
                  </a:txBody>
                  <a:tcPr/>
                </a:tc>
                <a:tc>
                  <a:txBody>
                    <a:bodyPr/>
                    <a:lstStyle/>
                    <a:p>
                      <a:pPr algn="r"/>
                      <a:r>
                        <a:rPr lang="en-US" dirty="0"/>
                        <a:t>1184</a:t>
                      </a:r>
                    </a:p>
                  </a:txBody>
                  <a:tcPr/>
                </a:tc>
                <a:tc>
                  <a:txBody>
                    <a:bodyPr/>
                    <a:lstStyle/>
                    <a:p>
                      <a:pPr algn="r"/>
                      <a:r>
                        <a:rPr lang="en-US" dirty="0"/>
                        <a:t>2400</a:t>
                      </a:r>
                    </a:p>
                  </a:txBody>
                  <a:tcPr/>
                </a:tc>
                <a:tc>
                  <a:txBody>
                    <a:bodyPr/>
                    <a:lstStyle/>
                    <a:p>
                      <a:pPr algn="r"/>
                      <a:r>
                        <a:rPr lang="en-US" dirty="0"/>
                        <a:t>1088</a:t>
                      </a:r>
                    </a:p>
                  </a:txBody>
                  <a:tcPr/>
                </a:tc>
                <a:tc>
                  <a:txBody>
                    <a:bodyPr/>
                    <a:lstStyle/>
                    <a:p>
                      <a:pPr algn="r"/>
                      <a:r>
                        <a:rPr lang="en-US" dirty="0"/>
                        <a:t>32</a:t>
                      </a:r>
                    </a:p>
                  </a:txBody>
                  <a:tcPr/>
                </a:tc>
                <a:extLst>
                  <a:ext uri="{0D108BD9-81ED-4DB2-BD59-A6C34878D82A}">
                    <a16:rowId xmlns:a16="http://schemas.microsoft.com/office/drawing/2014/main" val="2624324543"/>
                  </a:ext>
                </a:extLst>
              </a:tr>
              <a:tr h="370840">
                <a:tc>
                  <a:txBody>
                    <a:bodyPr/>
                    <a:lstStyle/>
                    <a:p>
                      <a:pPr algn="r"/>
                      <a:r>
                        <a:rPr lang="en-US" dirty="0"/>
                        <a:t>KEM-1024</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473040034"/>
                  </a:ext>
                </a:extLst>
              </a:tr>
            </a:tbl>
          </a:graphicData>
        </a:graphic>
      </p:graphicFrame>
      <p:sp>
        <p:nvSpPr>
          <p:cNvPr id="12" name="Content Placeholder 7">
            <a:extLst>
              <a:ext uri="{FF2B5EF4-FFF2-40B4-BE49-F238E27FC236}">
                <a16:creationId xmlns:a16="http://schemas.microsoft.com/office/drawing/2014/main" id="{A7A655EA-0C19-07AC-E1FD-45B19ABDDF68}"/>
              </a:ext>
            </a:extLst>
          </p:cNvPr>
          <p:cNvSpPr txBox="1">
            <a:spLocks/>
          </p:cNvSpPr>
          <p:nvPr/>
        </p:nvSpPr>
        <p:spPr bwMode="ltGray">
          <a:xfrm>
            <a:off x="5105400" y="5562599"/>
            <a:ext cx="3810000"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spcBef>
                <a:spcPts val="300"/>
              </a:spcBef>
              <a:buClr>
                <a:srgbClr val="000000">
                  <a:lumMod val="60000"/>
                  <a:lumOff val="40000"/>
                </a:srgbClr>
              </a:buClr>
              <a:buNone/>
            </a:pPr>
            <a:r>
              <a:rPr lang="en-US" sz="2400" dirty="0">
                <a:solidFill>
                  <a:schemeClr val="tx1"/>
                </a:solidFill>
                <a:latin typeface="Calibri" panose="020F0502020204030204" pitchFamily="34" charset="0"/>
                <a:cs typeface="Calibri" panose="020F0502020204030204" pitchFamily="34" charset="0"/>
                <a:sym typeface="Arial"/>
              </a:rPr>
              <a:t>Size in bytes</a:t>
            </a:r>
            <a:endParaRPr lang="en-US" sz="2000" dirty="0">
              <a:solidFill>
                <a:schemeClr val="tx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9059070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295400"/>
                <a:ext cx="7420440" cy="5410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𝐾𝑒𝑦𝐺𝑒𝑛</m:t>
                        </m:r>
                      </m:e>
                      <m:sub>
                        <m:r>
                          <a:rPr lang="en-US" sz="2000" b="0" i="1" smtClean="0">
                            <a:latin typeface="Cambria Math" panose="02040503050406030204" pitchFamily="18" charset="0"/>
                            <a:cs typeface="Calibri" panose="020F0502020204030204" pitchFamily="34" charset="0"/>
                            <a:sym typeface="Arial"/>
                          </a:rPr>
                          <m:t>𝑃𝐾𝐸</m:t>
                        </m:r>
                      </m:sub>
                    </m:sSub>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oMath>
                </a14:m>
                <a:r>
                  <a:rPr lang="en-US" sz="1800" i="1" dirty="0">
                    <a:solidFill>
                      <a:schemeClr val="tx1"/>
                    </a:solidFill>
                    <a:latin typeface="Cambria Math" panose="02040503050406030204" pitchFamily="18" charset="0"/>
                    <a:cs typeface="Calibri" panose="020F0502020204030204" pitchFamily="34" charset="0"/>
                    <a:sym typeface="Arial"/>
                  </a:rPr>
                  <a:t>, </a:t>
                </a:r>
                <a:r>
                  <a:rPr lang="en-US" sz="1800" i="1" dirty="0">
                    <a:solidFill>
                      <a:schemeClr val="tx1"/>
                    </a:solidFill>
                    <a:latin typeface="Calibri" panose="020F0502020204030204" pitchFamily="34" charset="0"/>
                    <a:cs typeface="Calibri" panose="020F0502020204030204" pitchFamily="34" charset="0"/>
                    <a:sym typeface="Arial"/>
                  </a:rPr>
                  <a:t>random</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𝐺</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r>
                  <a:rPr lang="en-US" sz="1800" i="1"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cs typeface="Calibri" panose="020F0502020204030204" pitchFamily="34" charset="0"/>
                        <a:sym typeface="Arial"/>
                      </a:rPr>
                      <m:t>=0</m:t>
                    </m:r>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libri" panose="020F0502020204030204" pitchFamily="34" charset="0"/>
                  <a:cs typeface="Calibri" panose="020F0502020204030204" pitchFamily="34" charset="0"/>
                  <a:sym typeface="Arial"/>
                </a:endParaRPr>
              </a:p>
              <a:p>
                <a:pPr marL="973138" lvl="2"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𝑓𝑜𝑟</m:t>
                    </m:r>
                    <m:r>
                      <a:rPr lang="en-US" sz="1800" b="0" i="1" smtClean="0">
                        <a:solidFill>
                          <a:schemeClr val="tx1"/>
                        </a:solidFill>
                        <a:latin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800" b="0" i="1" dirty="0">
                  <a:solidFill>
                    <a:schemeClr val="tx1"/>
                  </a:solidFill>
                  <a:latin typeface="Cambria Math" panose="02040503050406030204" pitchFamily="18"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𝑋𝑂𝐹</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𝑆𝑎𝑚</m:t>
                    </m:r>
                    <m:r>
                      <a:rPr lang="en-US" sz="1800" b="0" i="1" smtClean="0">
                        <a:solidFill>
                          <a:schemeClr val="tx1"/>
                        </a:solidFill>
                        <a:latin typeface="Cambria Math" panose="02040503050406030204" pitchFamily="18" charset="0"/>
                        <a:cs typeface="Calibri" panose="020F0502020204030204" pitchFamily="34" charset="0"/>
                        <a:sym typeface="Arial"/>
                      </a:rPr>
                      <m:t>𝑝𝑙𝑒𝑃𝑜𝑙𝑦𝐶𝐵𝐷</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𝑓𝑜𝑟</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=0;</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&lt;</m:t>
                        </m:r>
                        <m:r>
                          <a:rPr lang="en-US" sz="1800" i="1">
                            <a:solidFill>
                              <a:schemeClr val="tx1"/>
                            </a:solidFill>
                            <a:latin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libri" panose="020F0502020204030204" pitchFamily="34" charset="0"/>
                  <a:cs typeface="Calibri" panose="020F0502020204030204" pitchFamily="34" charset="0"/>
                  <a:sym typeface="Arial"/>
                </a:endParaRPr>
              </a:p>
              <a:p>
                <a:pPr marL="1198563" lvl="3" indent="-342900">
                  <a:spcBef>
                    <a:spcPts val="30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𝑒</m:t>
                    </m:r>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𝑆</m:t>
                    </m:r>
                    <m:r>
                      <a:rPr lang="en-US" sz="1800" b="0" i="1" smtClean="0">
                        <a:solidFill>
                          <a:schemeClr val="tx1"/>
                        </a:solidFill>
                        <a:latin typeface="Cambria Math" panose="02040503050406030204" pitchFamily="18" charset="0"/>
                        <a:cs typeface="Calibri" panose="020F0502020204030204" pitchFamily="34" charset="0"/>
                        <a:sym typeface="Arial"/>
                      </a:rPr>
                      <m:t>𝑎𝑚𝑝𝑙𝑒𝑃𝑜𝑙𝑦𝐶𝐷𝐵</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800" i="1">
                                    <a:solidFill>
                                      <a:schemeClr val="tx1"/>
                                    </a:solidFill>
                                    <a:latin typeface="Cambria Math" panose="02040503050406030204" pitchFamily="18" charset="0"/>
                                    <a:cs typeface="Calibri" panose="020F0502020204030204" pitchFamily="34" charset="0"/>
                                    <a:sym typeface="Arial"/>
                                  </a:rPr>
                                  <m:t>1</m:t>
                                </m:r>
                              </m:sub>
                            </m:sSub>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𝑁𝑇𝑇</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𝑒</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𝑁𝑇𝑇</m:t>
                    </m:r>
                    <m:r>
                      <a:rPr lang="en-US" sz="1800" i="1">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𝑒</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𝑒𝑘</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b="0" i="1" smtClean="0">
                            <a:solidFill>
                              <a:schemeClr val="tx1"/>
                            </a:solidFill>
                            <a:latin typeface="Cambria Math" panose="02040503050406030204" pitchFamily="18" charset="0"/>
                            <a:cs typeface="Calibri" panose="020F0502020204030204" pitchFamily="34" charset="0"/>
                            <a:sym typeface="Arial"/>
                          </a:rPr>
                          <m:t>12</m:t>
                        </m:r>
                      </m:sub>
                    </m:sSub>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𝑡</m:t>
                            </m:r>
                          </m:e>
                        </m:acc>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cs typeface="Calibri" panose="020F0502020204030204" pitchFamily="34" charset="0"/>
                            <a:sym typeface="Arial"/>
                          </a:rPr>
                          <m:t>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sz="1800" i="1">
                            <a:solidFill>
                              <a:schemeClr val="tx1"/>
                            </a:solidFill>
                            <a:latin typeface="Cambria Math" panose="02040503050406030204" pitchFamily="18" charset="0"/>
                            <a:cs typeface="Calibri" panose="020F0502020204030204" pitchFamily="34" charset="0"/>
                            <a:sym typeface="Arial"/>
                          </a:rPr>
                          <m:t>12</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𝑠</m:t>
                            </m:r>
                          </m:e>
                        </m:acc>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295400"/>
                <a:ext cx="7420440" cy="5410200"/>
              </a:xfrm>
              <a:prstGeom prst="rect">
                <a:avLst/>
              </a:prstGeom>
              <a:blipFill>
                <a:blip r:embed="rId2"/>
                <a:stretch>
                  <a:fillRect l="-1880" t="-70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115</a:t>
            </a:fld>
            <a:endParaRPr lang="en-US"/>
          </a:p>
        </p:txBody>
      </p:sp>
    </p:spTree>
    <p:extLst>
      <p:ext uri="{BB962C8B-B14F-4D97-AF65-F5344CB8AC3E}">
        <p14:creationId xmlns:p14="http://schemas.microsoft.com/office/powerpoint/2010/main" val="14783864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24059" y="1295400"/>
                <a:ext cx="8153400" cy="48717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𝐸𝑛𝑐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r>
                      <a:rPr lang="en-US" b="0" i="0" smtClean="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742950" lvl="1" indent="-285750">
                  <a:spcBef>
                    <a:spcPts val="20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𝑁</m:t>
                    </m:r>
                    <m:r>
                      <a:rPr lang="en-US" b="0" i="1" smtClean="0">
                        <a:solidFill>
                          <a:schemeClr val="tx1"/>
                        </a:solidFill>
                        <a:latin typeface="Cambria Math" panose="02040503050406030204" pitchFamily="18" charset="0"/>
                        <a:cs typeface="Calibri" panose="020F0502020204030204" pitchFamily="34" charset="0"/>
                        <a:sym typeface="Arial"/>
                      </a:rPr>
                      <m:t>=0; </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smtClean="0">
                            <a:solidFill>
                              <a:schemeClr val="tx1"/>
                            </a:solidFill>
                            <a:latin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cs typeface="Calibri" panose="020F0502020204030204" pitchFamily="34" charset="0"/>
                            <a:sym typeface="Arial"/>
                          </a:rPr>
                          <m:t>𝑡</m:t>
                        </m:r>
                      </m:e>
                    </m:acc>
                    <m:r>
                      <a:rPr lang="en-US" b="0" i="1" dirty="0" smtClean="0">
                        <a:solidFill>
                          <a:schemeClr val="tx1"/>
                        </a:solidFill>
                        <a:latin typeface="Cambria Math" panose="02040503050406030204" pitchFamily="18" charset="0"/>
                        <a:cs typeface="Calibri" panose="020F0502020204030204" pitchFamily="34" charset="0"/>
                        <a:sym typeface="Arial"/>
                      </a:rPr>
                      <m:t>=</m:t>
                    </m:r>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dirty="0" smtClean="0">
                            <a:solidFill>
                              <a:schemeClr val="tx1"/>
                            </a:solidFill>
                            <a:latin typeface="Cambria Math" panose="02040503050406030204" pitchFamily="18" charset="0"/>
                            <a:cs typeface="Calibri" panose="020F0502020204030204" pitchFamily="34" charset="0"/>
                            <a:sym typeface="Arial"/>
                          </a:rPr>
                          <m:t>12</m:t>
                        </m:r>
                      </m:sub>
                    </m:sSub>
                    <m:d>
                      <m:dPr>
                        <m:ctrlPr>
                          <a:rPr lang="en-US" b="0" i="1" dirty="0"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dirty="0" smtClean="0">
                                <a:solidFill>
                                  <a:schemeClr val="tx1"/>
                                </a:solidFill>
                                <a:latin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cs typeface="Calibri" panose="020F0502020204030204" pitchFamily="34" charset="0"/>
                                <a:sym typeface="Arial"/>
                              </a:rPr>
                              <m:t>𝑒𝑘</m:t>
                            </m:r>
                          </m:e>
                          <m:sub>
                            <m:r>
                              <a:rPr lang="en-US" b="0" i="1" dirty="0" smtClean="0">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b="0" i="1" dirty="0" smtClean="0">
                                <a:solidFill>
                                  <a:schemeClr val="tx1"/>
                                </a:solidFill>
                                <a:latin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cs typeface="Calibri" panose="020F0502020204030204" pitchFamily="34" charset="0"/>
                                <a:sym typeface="Arial"/>
                              </a:rPr>
                              <m:t>0:384</m:t>
                            </m:r>
                            <m:r>
                              <a:rPr lang="en-US" b="0" i="1" dirty="0" smtClean="0">
                                <a:solidFill>
                                  <a:schemeClr val="tx1"/>
                                </a:solidFill>
                                <a:latin typeface="Cambria Math" panose="02040503050406030204" pitchFamily="18" charset="0"/>
                                <a:cs typeface="Calibri" panose="020F0502020204030204" pitchFamily="34" charset="0"/>
                                <a:sym typeface="Arial"/>
                              </a:rPr>
                              <m:t>𝑘</m:t>
                            </m:r>
                          </m:e>
                        </m:d>
                      </m:e>
                    </m:d>
                  </m:oMath>
                </a14:m>
                <a:r>
                  <a:rPr lang="en-US"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30238" lvl="2" indent="0">
                  <a:spcBef>
                    <a:spcPts val="30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𝑖</m:t>
                          </m:r>
                          <m:r>
                            <a:rPr lang="en-US" b="0" i="1" smtClean="0">
                              <a:solidFill>
                                <a:schemeClr val="tx1"/>
                              </a:solidFill>
                              <a:latin typeface="Cambria Math" panose="02040503050406030204" pitchFamily="18" charset="0"/>
                              <a:cs typeface="Calibri" panose="020F0502020204030204" pitchFamily="34" charset="0"/>
                              <a:sym typeface="Arial"/>
                            </a:rPr>
                            <m:t>++</m:t>
                          </m:r>
                        </m:e>
                      </m:d>
                    </m:oMath>
                  </m:oMathPara>
                </a14:m>
                <a:endParaRPr lang="en-US" b="0" i="1" dirty="0">
                  <a:solidFill>
                    <a:schemeClr val="tx1"/>
                  </a:solidFill>
                  <a:latin typeface="Calibri" panose="020F0502020204030204" pitchFamily="34" charset="0"/>
                  <a:cs typeface="Calibri" panose="020F0502020204030204" pitchFamily="34" charset="0"/>
                  <a:sym typeface="Arial"/>
                </a:endParaRPr>
              </a:p>
              <a:p>
                <a:pPr marL="915988" lvl="2"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cs typeface="Calibri" panose="020F0502020204030204" pitchFamily="34" charset="0"/>
                        <a:sym typeface="Arial"/>
                      </a:rPr>
                      <m:t> </m:t>
                    </m:r>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cs typeface="Calibri" panose="020F0502020204030204" pitchFamily="34" charset="0"/>
                            <a:sym typeface="Arial"/>
                          </a:rPr>
                          <m:t>𝑘</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cs typeface="Calibri" panose="020F0502020204030204" pitchFamily="34" charset="0"/>
                            <a:sym typeface="Arial"/>
                          </a:rPr>
                          <m:t>++</m:t>
                        </m:r>
                      </m:e>
                    </m:d>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acc>
                      <m:accPr>
                        <m:chr m:val="̂"/>
                        <m:ctrlPr>
                          <a:rPr lang="en-US" sz="1600" i="1" smtClean="0">
                            <a:solidFill>
                              <a:schemeClr val="tx1"/>
                            </a:solidFill>
                            <a:latin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𝑆𝑎𝑚𝑝𝑙𝑒𝑁𝑇𝑇</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cs typeface="Calibri" panose="020F0502020204030204" pitchFamily="34" charset="0"/>
                        <a:sym typeface="Arial"/>
                      </a:rPr>
                      <m:t>𝑋𝑂𝐹</m:t>
                    </m:r>
                    <m:r>
                      <a:rPr lang="en-US" sz="1600" b="0" i="1" smtClean="0">
                        <a:solidFill>
                          <a:schemeClr val="tx1"/>
                        </a:solidFill>
                        <a:latin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cs typeface="Calibri" panose="020F0502020204030204" pitchFamily="34" charset="0"/>
                        <a:sym typeface="Arial"/>
                      </a:rPr>
                      <m:t>𝑟</m:t>
                    </m:r>
                    <m:d>
                      <m:dPr>
                        <m:begChr m:val="["/>
                        <m:endChr m:val="]"/>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𝑖</m:t>
                        </m:r>
                      </m:e>
                    </m:d>
                    <m:r>
                      <a:rPr lang="en-US" sz="1600" i="1">
                        <a:solidFill>
                          <a:schemeClr val="tx1"/>
                        </a:solidFill>
                        <a:latin typeface="Cambria Math" panose="02040503050406030204" pitchFamily="18" charset="0"/>
                        <a:cs typeface="Calibri" panose="020F0502020204030204" pitchFamily="34" charset="0"/>
                        <a:sym typeface="Arial"/>
                      </a:rPr>
                      <m:t>=</m:t>
                    </m:r>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smtClean="0">
                                    <a:solidFill>
                                      <a:schemeClr val="tx1"/>
                                    </a:solidFill>
                                    <a:latin typeface="Cambria Math" panose="02040503050406030204" pitchFamily="18" charset="0"/>
                                    <a:cs typeface="Calibri" panose="020F0502020204030204" pitchFamily="34" charset="0"/>
                                    <a:sym typeface="Arial"/>
                                  </a:rPr>
                                </m:ctrlPr>
                              </m:sSubPr>
                              <m:e>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3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𝑓𝑜𝑟</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=0;</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&lt;</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𝑖</m:t>
                        </m:r>
                        <m:r>
                          <a:rPr lang="en-US" i="1">
                            <a:solidFill>
                              <a:schemeClr val="tx1"/>
                            </a:solidFill>
                            <a:latin typeface="Cambria Math" panose="02040503050406030204" pitchFamily="18" charset="0"/>
                            <a:cs typeface="Calibri" panose="020F0502020204030204" pitchFamily="34" charset="0"/>
                            <a:sym typeface="Arial"/>
                          </a:rPr>
                          <m:t>++</m:t>
                        </m:r>
                      </m:e>
                    </m:d>
                  </m:oMath>
                </a14:m>
                <a:endParaRPr lang="en-US" i="1" dirty="0">
                  <a:solidFill>
                    <a:schemeClr val="tx1"/>
                  </a:solidFill>
                  <a:latin typeface="Calibri" panose="020F0502020204030204" pitchFamily="34" charset="0"/>
                  <a:cs typeface="Calibri" panose="020F0502020204030204" pitchFamily="34" charset="0"/>
                  <a:sym typeface="Arial"/>
                </a:endParaRPr>
              </a:p>
              <a:p>
                <a:pPr marL="1141413" lvl="3" indent="-285750">
                  <a:spcBef>
                    <a:spcPts val="30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cs typeface="Calibri" panose="020F0502020204030204" pitchFamily="34" charset="0"/>
                            <a:sym typeface="Arial"/>
                          </a:rPr>
                          <m:t>𝑒</m:t>
                        </m:r>
                      </m:e>
                      <m:sub>
                        <m:r>
                          <a:rPr lang="en-US" sz="1600" b="0" i="1" smtClean="0">
                            <a:solidFill>
                              <a:schemeClr val="tx1"/>
                            </a:solidFill>
                            <a:latin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cs typeface="Calibri" panose="020F0502020204030204" pitchFamily="34" charset="0"/>
                            <a:sym typeface="Arial"/>
                          </a:rPr>
                          <m:t>𝑖</m:t>
                        </m:r>
                      </m:e>
                    </m:d>
                    <m:r>
                      <a:rPr lang="en-US" sz="1600" b="0" i="1" smtClean="0">
                        <a:solidFill>
                          <a:schemeClr val="tx1"/>
                        </a:solidFill>
                        <a:latin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sz="1600" i="1">
                                    <a:solidFill>
                                      <a:schemeClr val="tx1"/>
                                    </a:solidFill>
                                    <a:latin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sz="1600" i="1">
                                    <a:solidFill>
                                      <a:schemeClr val="tx1"/>
                                    </a:solidFill>
                                    <a:latin typeface="Cambria Math" panose="02040503050406030204" pitchFamily="18" charset="0"/>
                                    <a:cs typeface="Calibri" panose="020F0502020204030204" pitchFamily="34" charset="0"/>
                                    <a:sym typeface="Arial"/>
                                  </a:rPr>
                                  <m:t>2</m:t>
                                </m:r>
                              </m:sub>
                            </m:sSub>
                          </m:sub>
                        </m:sSub>
                        <m:d>
                          <m:dPr>
                            <m:ctrlPr>
                              <a:rPr lang="en-US" sz="1600" i="1">
                                <a:solidFill>
                                  <a:schemeClr val="tx1"/>
                                </a:solidFill>
                                <a:latin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cs typeface="Calibri" panose="020F0502020204030204" pitchFamily="34" charset="0"/>
                                <a:sym typeface="Arial"/>
                              </a:rPr>
                              <m:t>𝑟</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𝑆𝑎𝑚𝑝𝑙𝑒𝑃𝑜𝑙𝑦𝐶𝐵𝐷</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𝑃𝑅𝐹</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solidFill>
                                      <a:schemeClr val="tx1"/>
                                    </a:solidFill>
                                    <a:latin typeface="Cambria Math" panose="02040503050406030204" pitchFamily="18" charset="0"/>
                                    <a:cs typeface="Calibri" panose="020F0502020204030204" pitchFamily="34" charset="0"/>
                                    <a:sym typeface="Arial"/>
                                  </a:rPr>
                                  <m:t>2</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m:t>
                            </m:r>
                          </m:e>
                        </m:d>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𝑟</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b="1" i="1">
                        <a:solidFill>
                          <a:schemeClr val="tx1"/>
                        </a:solidFill>
                        <a:latin typeface="Cambria Math" panose="02040503050406030204" pitchFamily="18" charset="0"/>
                        <a:cs typeface="Calibri" panose="020F0502020204030204" pitchFamily="34" charset="0"/>
                        <a:sym typeface="Arial"/>
                      </a:rPr>
                      <m:t>𝒖</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𝑥</m:t>
                        </m:r>
                      </m:e>
                    </m:d>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cs typeface="Calibri" panose="020F0502020204030204" pitchFamily="34" charset="0"/>
                            <a:sym typeface="Arial"/>
                          </a:rPr>
                          <m:t>−1</m:t>
                        </m:r>
                      </m:sup>
                    </m:sSup>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𝐴</m:t>
                                </m:r>
                              </m:e>
                            </m:acc>
                          </m:e>
                          <m:sup>
                            <m:r>
                              <a:rPr lang="en-US" i="1">
                                <a:solidFill>
                                  <a:schemeClr val="tx1"/>
                                </a:solidFill>
                                <a:latin typeface="Cambria Math" panose="02040503050406030204" pitchFamily="18" charset="0"/>
                                <a:cs typeface="Calibri" panose="020F0502020204030204" pitchFamily="34" charset="0"/>
                                <a:sym typeface="Arial"/>
                              </a:rPr>
                              <m:t>𝑇</m:t>
                            </m:r>
                          </m:sup>
                        </m:sSup>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𝑟</m:t>
                            </m:r>
                          </m:e>
                        </m:acc>
                      </m:e>
                    </m:d>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1</m:t>
                        </m:r>
                      </m:sub>
                    </m:sSub>
                  </m:oMath>
                </a14:m>
                <a:endParaRPr lang="en-US" i="1" dirty="0">
                  <a:solidFill>
                    <a:schemeClr val="tx1"/>
                  </a:solidFill>
                  <a:latin typeface="Cambria Math" panose="02040503050406030204" pitchFamily="18" charset="0"/>
                  <a:cs typeface="Calibri" panose="020F0502020204030204" pitchFamily="34" charset="0"/>
                  <a:sym typeface="Arial"/>
                </a:endParaRPr>
              </a:p>
              <a:p>
                <a:pPr marL="742950" lvl="1" indent="-285750">
                  <a:spcBef>
                    <a:spcPts val="20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acc>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𝑢</m:t>
                        </m:r>
                      </m:e>
                    </m:d>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m:t>
                        </m:r>
                      </m:e>
                      <m:sub>
                        <m:r>
                          <a:rPr lang="en-US" i="1" dirty="0">
                            <a:solidFill>
                              <a:schemeClr val="tx1"/>
                            </a:solidFill>
                            <a:latin typeface="Cambria Math" panose="02040503050406030204" pitchFamily="18" charset="0"/>
                            <a:cs typeface="Calibri" panose="020F0502020204030204" pitchFamily="34" charset="0"/>
                            <a:sym typeface="Arial"/>
                          </a:rPr>
                          <m:t>2</m:t>
                        </m:r>
                      </m:sub>
                    </m:sSub>
                    <m:r>
                      <a:rPr lang="en-US" i="1" dirty="0">
                        <a:solidFill>
                          <a:schemeClr val="tx1"/>
                        </a:solidFill>
                        <a:latin typeface="Cambria Math" panose="02040503050406030204" pitchFamily="18" charset="0"/>
                        <a:cs typeface="Calibri" panose="020F0502020204030204" pitchFamily="34" charset="0"/>
                        <a:sym typeface="Arial"/>
                      </a:rPr>
                      <m:t>=</m:t>
                    </m:r>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i="1" dirty="0">
                                    <a:solidFill>
                                      <a:schemeClr val="tx1"/>
                                    </a:solidFill>
                                    <a:latin typeface="Cambria Math" panose="02040503050406030204" pitchFamily="18" charset="0"/>
                                    <a:cs typeface="Calibri" panose="020F0502020204030204" pitchFamily="34" charset="0"/>
                                    <a:sym typeface="Arial"/>
                                  </a:rPr>
                                </m:ctrlPr>
                              </m:sSubPr>
                              <m:e>
                                <m:r>
                                  <a:rPr lang="en-US" i="1" dirty="0">
                                    <a:solidFill>
                                      <a:schemeClr val="tx1"/>
                                    </a:solidFill>
                                    <a:latin typeface="Cambria Math" panose="02040503050406030204" pitchFamily="18" charset="0"/>
                                    <a:cs typeface="Calibri" panose="020F0502020204030204" pitchFamily="34" charset="0"/>
                                    <a:sym typeface="Arial"/>
                                  </a:rPr>
                                  <m:t>𝑑</m:t>
                                </m:r>
                              </m:e>
                              <m:sub>
                                <m:r>
                                  <a:rPr lang="en-US"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dirty="0">
                                <a:solidFill>
                                  <a:schemeClr val="tx1"/>
                                </a:solidFill>
                                <a:latin typeface="Cambria Math" panose="02040503050406030204" pitchFamily="18" charset="0"/>
                                <a:cs typeface="Calibri" panose="020F0502020204030204" pitchFamily="34" charset="0"/>
                                <a:sym typeface="Arial"/>
                              </a:rPr>
                            </m:ctrlPr>
                          </m:dPr>
                          <m:e>
                            <m:r>
                              <a:rPr lang="en-US"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dirty="0">
                  <a:solidFill>
                    <a:schemeClr val="tx1"/>
                  </a:solidFill>
                  <a:latin typeface="Calibri" panose="020F0502020204030204" pitchFamily="34" charset="0"/>
                  <a:cs typeface="Calibri" panose="020F0502020204030204" pitchFamily="34" charset="0"/>
                  <a:sym typeface="Arial"/>
                </a:endParaRPr>
              </a:p>
              <a:p>
                <a:pPr marL="628650" lvl="1" indent="-285750">
                  <a:spcBef>
                    <a:spcPts val="200"/>
                  </a:spcBef>
                  <a:buClr>
                    <a:srgbClr val="000000">
                      <a:lumMod val="60000"/>
                      <a:lumOff val="40000"/>
                    </a:srgbClr>
                  </a:buClr>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1</m:t>
                        </m:r>
                      </m:sub>
                    </m:sSub>
                    <m:r>
                      <a:rPr lang="en-US" i="1">
                        <a:solidFill>
                          <a:schemeClr val="tx1"/>
                        </a:solidFill>
                        <a:latin typeface="Cambria Math" panose="02040503050406030204" pitchFamily="18" charset="0"/>
                        <a:cs typeface="Calibri" panose="020F0502020204030204" pitchFamily="34" charset="0"/>
                        <a:sym typeface="Arial"/>
                      </a:rPr>
                      <m:t>, </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24059" y="1295400"/>
                <a:ext cx="8153400" cy="4871793"/>
              </a:xfrm>
              <a:prstGeom prst="rect">
                <a:avLst/>
              </a:prstGeom>
              <a:blipFill>
                <a:blip r:embed="rId2"/>
                <a:stretch>
                  <a:fillRect l="-1400" t="-7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116</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6695896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905000"/>
                <a:ext cx="7620000" cy="4414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𝐷𝑒𝑐</m:t>
                        </m:r>
                      </m:e>
                      <m:sub>
                        <m:r>
                          <a:rPr lang="en-US" b="0" i="1" smtClean="0">
                            <a:latin typeface="Cambria Math" panose="02040503050406030204" pitchFamily="18" charset="0"/>
                            <a:cs typeface="Calibri" panose="020F0502020204030204" pitchFamily="34" charset="0"/>
                            <a:sym typeface="Arial"/>
                          </a:rPr>
                          <m:t>𝑃𝐾𝐸</m:t>
                        </m:r>
                      </m:sub>
                    </m:sSub>
                    <m:r>
                      <a:rPr lang="en-US" b="0" i="1" smtClean="0">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[0:32</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[32</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m:t>
                        </m:r>
                      </m:e>
                      <m:sub>
                        <m:r>
                          <a:rPr lang="en-US" i="1">
                            <a:solidFill>
                              <a:schemeClr val="tx1"/>
                            </a:solidFill>
                            <a:latin typeface="Cambria Math" panose="02040503050406030204" pitchFamily="18" charset="0"/>
                            <a:cs typeface="Calibri" panose="020F0502020204030204" pitchFamily="34" charset="0"/>
                            <a:sym typeface="Arial"/>
                          </a:rPr>
                          <m:t>𝑢</m:t>
                        </m:r>
                      </m:sub>
                    </m:sSub>
                    <m:r>
                      <a:rPr lang="en-US" i="1">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1" i="1" smtClean="0">
                        <a:solidFill>
                          <a:schemeClr val="tx1"/>
                        </a:solidFill>
                        <a:latin typeface="Cambria Math" panose="02040503050406030204" pitchFamily="18" charset="0"/>
                        <a:cs typeface="Calibri" panose="020F0502020204030204" pitchFamily="34" charset="0"/>
                        <a:sym typeface="Arial"/>
                      </a:rPr>
                      <m:t>𝒖</m:t>
                    </m:r>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𝑢</m:t>
                                </m:r>
                              </m:sub>
                            </m:sSub>
                          </m:sub>
                        </m:sSub>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d>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𝑑𝑒𝑐𝑜𝑚𝑝𝑟𝑒𝑠𝑠</m:t>
                        </m:r>
                      </m:e>
                      <m:sub>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𝐵𝑦𝑡𝑒𝐷𝑒𝑐𝑜𝑑𝑒</m:t>
                            </m:r>
                          </m:e>
                          <m:sub>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𝑣</m:t>
                                </m:r>
                              </m:sub>
                            </m:sSub>
                          </m:sub>
                        </m:sSub>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d>
                      </m:e>
                    </m:d>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𝑠</m:t>
                        </m:r>
                      </m:e>
                    </m:acc>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𝐵𝑦𝑡𝑒𝐷𝑒𝑐𝑜𝑑𝑒</m:t>
                        </m:r>
                      </m:e>
                      <m:sub>
                        <m:r>
                          <a:rPr lang="en-US" b="0" i="1" smtClean="0">
                            <a:solidFill>
                              <a:schemeClr val="tx1"/>
                            </a:solidFill>
                            <a:latin typeface="Cambria Math" panose="02040503050406030204" pitchFamily="18" charset="0"/>
                            <a:cs typeface="Calibri" panose="020F0502020204030204" pitchFamily="34" charset="0"/>
                            <a:sym typeface="Arial"/>
                          </a:rPr>
                          <m:t>12</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1"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𝒖</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𝐵𝑦𝑡𝑒𝐸𝑛𝑐𝑜𝑑𝑒</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𝑐𝑜𝑚𝑝𝑟𝑒𝑠𝑠</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𝑚</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905000"/>
                <a:ext cx="7620000" cy="4414593"/>
              </a:xfrm>
              <a:prstGeom prst="rect">
                <a:avLst/>
              </a:prstGeom>
              <a:blipFill>
                <a:blip r:embed="rId2"/>
                <a:stretch>
                  <a:fillRect l="-1667" t="-8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117</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18713339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52500" y="1655449"/>
                <a:ext cx="7239000" cy="47955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Calibri" panose="020F0502020204030204" pitchFamily="34" charset="0"/>
                            <a:sym typeface="Arial"/>
                          </a:rPr>
                        </m:ctrlPr>
                      </m:sSubPr>
                      <m:e>
                        <m:r>
                          <a:rPr lang="en-US" b="0" i="1" smtClean="0">
                            <a:latin typeface="Cambria Math" panose="02040503050406030204" pitchFamily="18" charset="0"/>
                            <a:cs typeface="Calibri" panose="020F0502020204030204" pitchFamily="34" charset="0"/>
                            <a:sym typeface="Arial"/>
                          </a:rPr>
                          <m:t>𝐾𝑒𝑦𝑔𝑒𝑛</m:t>
                        </m:r>
                      </m:e>
                      <m:sub>
                        <m:r>
                          <a:rPr lang="en-US" b="0" i="1" smtClean="0">
                            <a:latin typeface="Cambria Math" panose="02040503050406030204" pitchFamily="18" charset="0"/>
                            <a:cs typeface="Calibri" panose="020F0502020204030204" pitchFamily="34" charset="0"/>
                            <a:sym typeface="Arial"/>
                          </a:rPr>
                          <m:t>𝐾𝐸𝑀</m:t>
                        </m:r>
                      </m:sub>
                    </m:sSub>
                  </m:oMath>
                </a14:m>
                <a:endParaRPr lang="en-US" dirty="0">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cs typeface="Calibri" panose="020F0502020204030204" pitchFamily="34" charset="0"/>
                                <a:sym typeface="Arial"/>
                              </a:rPr>
                              <m:t>2</m:t>
                            </m:r>
                          </m:sub>
                        </m:sSub>
                      </m:e>
                      <m:sup>
                        <m:r>
                          <a:rPr lang="en-US" sz="1800" i="1">
                            <a:solidFill>
                              <a:schemeClr val="tx1"/>
                            </a:solidFill>
                            <a:latin typeface="Cambria Math" panose="02040503050406030204" pitchFamily="18" charset="0"/>
                            <a:cs typeface="Calibri" panose="020F0502020204030204" pitchFamily="34" charset="0"/>
                            <a:sym typeface="Arial"/>
                          </a:rPr>
                          <m:t>256</m:t>
                        </m:r>
                      </m:sup>
                    </m:sSup>
                    <m:r>
                      <m:rPr>
                        <m:nor/>
                      </m:rPr>
                      <a:rPr lang="en-US" sz="1800" dirty="0">
                        <a:solidFill>
                          <a:schemeClr val="tx1"/>
                        </a:solidFill>
                        <a:latin typeface="Calibri" panose="020F0502020204030204" pitchFamily="34" charset="0"/>
                        <a:cs typeface="Calibri" panose="020F0502020204030204" pitchFamily="34" charset="0"/>
                        <a:sym typeface="Arial"/>
                      </a:rPr>
                      <m:t>  (</m:t>
                    </m:r>
                    <m:r>
                      <m:rPr>
                        <m:nor/>
                      </m:rPr>
                      <a:rPr lang="en-US" sz="1800" dirty="0">
                        <a:solidFill>
                          <a:schemeClr val="tx1"/>
                        </a:solidFill>
                        <a:latin typeface="Calibri" panose="020F0502020204030204" pitchFamily="34" charset="0"/>
                        <a:cs typeface="Calibri" panose="020F0502020204030204" pitchFamily="34" charset="0"/>
                        <a:sym typeface="Arial"/>
                      </a:rPr>
                      <m:t>random</m:t>
                    </m:r>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𝐾𝑒𝑦𝐺𝑒𝑛</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m:rPr>
                        <m:nor/>
                      </m:rPr>
                      <a:rPr lang="en-US" sz="1800" dirty="0">
                        <a:solidFill>
                          <a:schemeClr val="tx1"/>
                        </a:solidFill>
                        <a:latin typeface="Calibri" panose="020F0502020204030204" pitchFamily="34"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e>
                    </m:d>
                    <m:r>
                      <m:rPr>
                        <m:sty m:val="p"/>
                      </m:rPr>
                      <a:rPr lang="en-US" sz="1800">
                        <a:solidFill>
                          <a:schemeClr val="tx1"/>
                        </a:solidFill>
                        <a:latin typeface="Cambria Math" panose="02040503050406030204" pitchFamily="18" charset="0"/>
                        <a:cs typeface="Calibri" panose="020F0502020204030204" pitchFamily="34" charset="0"/>
                        <a:sym typeface="Arial"/>
                      </a:rPr>
                      <m:t>H</m:t>
                    </m:r>
                    <m:d>
                      <m:dPr>
                        <m:ctrlPr>
                          <a:rPr lang="en-US" sz="1800" i="1">
                            <a:solidFill>
                              <a:schemeClr val="tx1"/>
                            </a:solidFill>
                            <a:latin typeface="Cambria Math" panose="02040503050406030204" pitchFamily="18" charset="0"/>
                            <a:cs typeface="Calibri" panose="020F0502020204030204" pitchFamily="34" charset="0"/>
                            <a:sym typeface="Arial"/>
                          </a:rPr>
                        </m:ctrlPr>
                      </m:dPr>
                      <m:e>
                        <m:r>
                          <m:rPr>
                            <m:sty m:val="p"/>
                          </m:rPr>
                          <a:rPr lang="en-US" sz="1800">
                            <a:solidFill>
                              <a:schemeClr val="tx1"/>
                            </a:solidFill>
                            <a:latin typeface="Cambria Math" panose="02040503050406030204" pitchFamily="18" charset="0"/>
                            <a:cs typeface="Calibri" panose="020F0502020204030204" pitchFamily="34" charset="0"/>
                            <a:sym typeface="Arial"/>
                          </a:rPr>
                          <m:t>ek</m:t>
                        </m:r>
                      </m:e>
                    </m:d>
                    <m:r>
                      <a:rPr lang="en-US" sz="1800">
                        <a:solidFill>
                          <a:schemeClr val="tx1"/>
                        </a:solidFill>
                        <a:latin typeface="Cambria Math" panose="02040503050406030204" pitchFamily="18" charset="0"/>
                        <a:cs typeface="Calibri" panose="020F0502020204030204" pitchFamily="34" charset="0"/>
                        <a:sym typeface="Arial"/>
                      </a:rPr>
                      <m:t>||</m:t>
                    </m:r>
                    <m:r>
                      <m:rPr>
                        <m:sty m:val="p"/>
                      </m:rPr>
                      <a:rPr lang="en-US" sz="1800">
                        <a:solidFill>
                          <a:schemeClr val="tx1"/>
                        </a:solidFill>
                        <a:latin typeface="Cambria Math" panose="02040503050406030204" pitchFamily="18" charset="0"/>
                        <a:cs typeface="Calibri" panose="020F0502020204030204" pitchFamily="34" charset="0"/>
                        <a:sym typeface="Arial"/>
                      </a:rPr>
                      <m:t>z</m:t>
                    </m:r>
                    <m:r>
                      <a:rPr lang="en-US" sz="180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m:rPr>
                        <m:nor/>
                      </m:rPr>
                      <a:rPr lang="en-US" sz="1800" dirty="0">
                        <a:solidFill>
                          <a:schemeClr val="tx1"/>
                        </a:solidFill>
                        <a:latin typeface="Calibri" panose="020F0502020204030204" pitchFamily="34" charset="0"/>
                        <a:cs typeface="Calibri" panose="020F0502020204030204" pitchFamily="34" charset="0"/>
                        <a:sym typeface="Arial"/>
                      </a:rPr>
                      <m:t>return</m:t>
                    </m:r>
                    <m:r>
                      <m:rPr>
                        <m:nor/>
                      </m:rPr>
                      <a:rPr lang="en-US" sz="1800" dirty="0">
                        <a:solidFill>
                          <a:schemeClr val="tx1"/>
                        </a:solidFill>
                        <a:latin typeface="Calibri" panose="020F0502020204030204" pitchFamily="34"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m:rPr>
                        <m:nor/>
                      </m:rPr>
                      <a:rPr lang="en-US" sz="1800" dirty="0">
                        <a:solidFill>
                          <a:schemeClr val="tx1"/>
                        </a:solidFill>
                        <a:latin typeface="Calibri" panose="020F0502020204030204" pitchFamily="34"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return</a:t>
                </a:r>
                <a:r>
                  <a:rPr lang="en-US" sz="1800" dirty="0">
                    <a:solidFill>
                      <a:schemeClr val="tx1"/>
                    </a:solidFill>
                    <a:cs typeface="Calibri" panose="020F0502020204030204" pitchFamily="34" charset="0"/>
                    <a:sym typeface="Arial"/>
                  </a:rPr>
                  <a:t> </a:t>
                </a:r>
                <a14:m>
                  <m:oMath xmlns:m="http://schemas.openxmlformats.org/officeDocument/2006/math">
                    <m:d>
                      <m:dPr>
                        <m:ctrlPr>
                          <a:rPr lang="en-US" sz="180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𝑑𝑘</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52500" y="1655449"/>
                <a:ext cx="7239000" cy="4795593"/>
              </a:xfrm>
              <a:prstGeom prst="rect">
                <a:avLst/>
              </a:prstGeom>
              <a:blipFill>
                <a:blip r:embed="rId2"/>
                <a:stretch>
                  <a:fillRect l="-157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126145" y="2286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118</a:t>
            </a:fld>
            <a:endParaRPr lang="en-US"/>
          </a:p>
        </p:txBody>
      </p:sp>
      <p:sp>
        <p:nvSpPr>
          <p:cNvPr id="4" name="TextBox 3">
            <a:extLst>
              <a:ext uri="{FF2B5EF4-FFF2-40B4-BE49-F238E27FC236}">
                <a16:creationId xmlns:a16="http://schemas.microsoft.com/office/drawing/2014/main" id="{297A4CD8-D53A-92A2-830C-31EF1AAF890E}"/>
              </a:ext>
            </a:extLst>
          </p:cNvPr>
          <p:cNvSpPr txBox="1"/>
          <p:nvPr/>
        </p:nvSpPr>
        <p:spPr>
          <a:xfrm>
            <a:off x="4114800" y="2974312"/>
            <a:ext cx="65" cy="153888"/>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34669877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447800" y="1905000"/>
                <a:ext cx="7239000" cy="44196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𝐾𝐸𝑀𝑒𝑛𝑐𝑎𝑝𝑠</m:t>
                    </m:r>
                    <m:r>
                      <a:rPr lang="en-US" sz="2000" b="0" i="0"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𝑝𝑘</m:t>
                        </m:r>
                      </m:e>
                      <m:sub>
                        <m:r>
                          <a:rPr lang="en-US" sz="2000" b="0" i="1" smtClean="0">
                            <a:latin typeface="Cambria Math" panose="02040503050406030204" pitchFamily="18" charset="0"/>
                            <a:cs typeface="Calibri" panose="020F0502020204030204" pitchFamily="34" charset="0"/>
                            <a:sym typeface="Arial"/>
                          </a:rPr>
                          <m:t>𝐾𝐸𝑀</m:t>
                        </m:r>
                      </m:sub>
                    </m:sSub>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𝑚</m:t>
                    </m:r>
                  </m:oMath>
                </a14:m>
                <a:r>
                  <a:rPr lang="en-US"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𝑒𝑘</m:t>
                        </m:r>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𝐸𝑛𝑐</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i="1" smtClean="0">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𝑒𝑘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𝑟</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𝐾</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1447800" y="1905000"/>
                <a:ext cx="7239000" cy="4419601"/>
              </a:xfrm>
              <a:prstGeom prst="rect">
                <a:avLst/>
              </a:prstGeom>
              <a:blipFill>
                <a:blip r:embed="rId2"/>
                <a:stretch>
                  <a:fillRect l="-1930"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119</a:t>
            </a:fld>
            <a:endParaRPr lang="en-US"/>
          </a:p>
        </p:txBody>
      </p:sp>
    </p:spTree>
    <p:extLst>
      <p:ext uri="{BB962C8B-B14F-4D97-AF65-F5344CB8AC3E}">
        <p14:creationId xmlns:p14="http://schemas.microsoft.com/office/powerpoint/2010/main" val="8677649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Full </a:t>
            </a: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57200" y="1935930"/>
                <a:ext cx="8458200" cy="38100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i="1" smtClean="0">
                        <a:latin typeface="Cambria Math" panose="02040503050406030204" pitchFamily="18" charset="0"/>
                        <a:cs typeface="Calibri" panose="020F0502020204030204" pitchFamily="34" charset="0"/>
                        <a:sym typeface="Arial"/>
                      </a:rPr>
                      <m:t>𝐾𝐸𝑀</m:t>
                    </m:r>
                    <m:r>
                      <a:rPr lang="en-US" sz="2000" b="0" i="1" smtClean="0">
                        <a:latin typeface="Cambria Math" panose="02040503050406030204" pitchFamily="18" charset="0"/>
                        <a:cs typeface="Calibri" panose="020F0502020204030204" pitchFamily="34" charset="0"/>
                        <a:sym typeface="Arial"/>
                      </a:rPr>
                      <m:t>𝑑𝑒</m:t>
                    </m:r>
                    <m:r>
                      <a:rPr lang="en-US" sz="2000" i="1" smtClean="0">
                        <a:latin typeface="Cambria Math" panose="02040503050406030204" pitchFamily="18" charset="0"/>
                        <a:cs typeface="Calibri" panose="020F0502020204030204" pitchFamily="34" charset="0"/>
                        <a:sym typeface="Arial"/>
                      </a:rPr>
                      <m:t>𝑐𝑎𝑝𝑠</m:t>
                    </m:r>
                    <m:r>
                      <a:rPr lang="en-US" sz="2000" b="0" i="0" smtClean="0">
                        <a:latin typeface="Cambria Math" panose="02040503050406030204" pitchFamily="18" charset="0"/>
                        <a:cs typeface="Calibri" panose="020F0502020204030204" pitchFamily="34" charset="0"/>
                        <a:sym typeface="Arial"/>
                      </a:rPr>
                      <m:t>(</m:t>
                    </m:r>
                    <m:r>
                      <m:rPr>
                        <m:sty m:val="p"/>
                      </m:rPr>
                      <a:rPr lang="en-US" sz="2000" b="0" i="0" smtClean="0">
                        <a:latin typeface="Cambria Math" panose="02040503050406030204" pitchFamily="18" charset="0"/>
                        <a:cs typeface="Calibri" panose="020F0502020204030204" pitchFamily="34" charset="0"/>
                        <a:sym typeface="Arial"/>
                      </a:rPr>
                      <m:t>c</m:t>
                    </m:r>
                    <m:r>
                      <a:rPr lang="en-US" sz="2000" b="0" i="0"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𝑑𝑘</m:t>
                    </m:r>
                    <m:r>
                      <a:rPr lang="en-US" sz="2000" b="0" i="0" smtClean="0">
                        <a:latin typeface="Cambria Math" panose="02040503050406030204" pitchFamily="18" charset="0"/>
                        <a:cs typeface="Calibri" panose="020F0502020204030204" pitchFamily="34" charset="0"/>
                        <a:sym typeface="Arial"/>
                      </a:rPr>
                      <m:t>)</m:t>
                    </m:r>
                  </m:oMath>
                </a14:m>
                <a:endParaRPr lang="en-US" sz="2000" dirty="0">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𝑑𝑘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0:384</m:t>
                        </m:r>
                        <m:r>
                          <a:rPr lang="en-US" b="0" i="1" smtClean="0">
                            <a:solidFill>
                              <a:schemeClr val="tx1"/>
                            </a:solidFill>
                            <a:latin typeface="Cambria Math" panose="02040503050406030204" pitchFamily="18" charset="0"/>
                            <a:cs typeface="Calibri" panose="020F0502020204030204" pitchFamily="34" charset="0"/>
                            <a:sym typeface="Arial"/>
                          </a:rPr>
                          <m:t>𝑘</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𝑒𝑘</m:t>
                        </m:r>
                      </m:e>
                      <m:sub>
                        <m:r>
                          <a:rPr lang="en-US" b="0" i="1" smtClean="0">
                            <a:solidFill>
                              <a:schemeClr val="tx1"/>
                            </a:solidFill>
                            <a:latin typeface="Cambria Math" panose="02040503050406030204" pitchFamily="18" charset="0"/>
                            <a:cs typeface="Calibri" panose="020F0502020204030204" pitchFamily="34" charset="0"/>
                            <a:sym typeface="Arial"/>
                          </a:rPr>
                          <m:t>𝑃𝐾𝐸</m:t>
                        </m:r>
                      </m:sub>
                    </m:sSub>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384</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:768</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+32</m:t>
                        </m:r>
                      </m:e>
                    </m:d>
                  </m:oMath>
                </a14:m>
                <a:endParaRPr lang="en-US" b="0" i="1" dirty="0">
                  <a:solidFill>
                    <a:schemeClr val="tx1"/>
                  </a:solidFill>
                  <a:latin typeface="Cambria Math" panose="02040503050406030204" pitchFamily="18"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𝑑𝑘</m:t>
                    </m:r>
                    <m:r>
                      <a:rPr lang="en-US" i="1" smtClean="0">
                        <a:solidFill>
                          <a:schemeClr val="tx1"/>
                        </a:solidFill>
                        <a:latin typeface="Cambria Math" panose="02040503050406030204" pitchFamily="18" charset="0"/>
                        <a:cs typeface="Calibri" panose="020F0502020204030204" pitchFamily="34" charset="0"/>
                        <a:sym typeface="Arial"/>
                      </a:rPr>
                      <m:t>[768</m:t>
                    </m:r>
                    <m:r>
                      <a:rPr lang="en-US" i="1" smtClean="0">
                        <a:solidFill>
                          <a:schemeClr val="tx1"/>
                        </a:solidFill>
                        <a:latin typeface="Cambria Math" panose="02040503050406030204" pitchFamily="18" charset="0"/>
                        <a:cs typeface="Calibri" panose="020F0502020204030204" pitchFamily="34" charset="0"/>
                        <a:sym typeface="Arial"/>
                      </a:rPr>
                      <m:t>𝑘</m:t>
                    </m:r>
                    <m:r>
                      <a:rPr lang="en-US" i="1" smtClean="0">
                        <a:solidFill>
                          <a:schemeClr val="tx1"/>
                        </a:solidFill>
                        <a:latin typeface="Cambria Math" panose="02040503050406030204" pitchFamily="18" charset="0"/>
                        <a:cs typeface="Calibri" panose="020F0502020204030204" pitchFamily="34" charset="0"/>
                        <a:sym typeface="Arial"/>
                      </a:rPr>
                      <m:t>+32</m:t>
                    </m:r>
                  </m:oMath>
                </a14:m>
                <a:r>
                  <a:rPr lang="en-US" i="1" dirty="0">
                    <a:solidFill>
                      <a:schemeClr val="tx1"/>
                    </a:solidFill>
                    <a:latin typeface="Cambria Math" panose="02040503050406030204" pitchFamily="18" charset="0"/>
                    <a:cs typeface="Calibri" panose="020F0502020204030204" pitchFamily="34" charset="0"/>
                    <a:sym typeface="Arial"/>
                  </a:rPr>
                  <a:t>:</a:t>
                </a:r>
                <a:r>
                  <a:rPr lang="en-US" dirty="0">
                    <a:solidFill>
                      <a:schemeClr val="tx1"/>
                    </a:solidFill>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+64]</m:t>
                    </m:r>
                  </m:oMath>
                </a14:m>
                <a:endParaRPr lang="en-US" b="0"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𝑑𝑘</m:t>
                    </m:r>
                    <m:d>
                      <m:dPr>
                        <m:begChr m:val="["/>
                        <m:endChr m:val="]"/>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m:t>
                        </m:r>
                        <m:r>
                          <m:rPr>
                            <m:nor/>
                          </m:rPr>
                          <a:rPr lang="en-US" b="0" i="1" smtClean="0">
                            <a:solidFill>
                              <a:schemeClr val="tx1"/>
                            </a:solidFill>
                            <a:latin typeface="Cambria Math" panose="02040503050406030204" pitchFamily="18" charset="0"/>
                            <a:cs typeface="Calibri" panose="020F0502020204030204" pitchFamily="34" charset="0"/>
                            <a:sym typeface="Arial"/>
                          </a:rPr>
                          <m:t>64</m:t>
                        </m:r>
                        <m:r>
                          <m:rPr>
                            <m:nor/>
                          </m:rPr>
                          <a:rPr lang="en-US" i="1" dirty="0">
                            <a:solidFill>
                              <a:schemeClr val="tx1"/>
                            </a:solidFill>
                            <a:latin typeface="Cambria Math" panose="02040503050406030204" pitchFamily="18" charset="0"/>
                            <a:cs typeface="Calibri" panose="020F0502020204030204" pitchFamily="34" charset="0"/>
                            <a:sym typeface="Arial"/>
                          </a:rPr>
                          <m:t>:</m:t>
                        </m:r>
                        <m:r>
                          <m:rPr>
                            <m:nor/>
                          </m:rPr>
                          <a:rPr lang="en-US" dirty="0">
                            <a:solidFill>
                              <a:schemeClr val="tx1"/>
                            </a:solidFill>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768</m:t>
                        </m:r>
                        <m:r>
                          <a:rPr lang="en-US" i="1">
                            <a:solidFill>
                              <a:schemeClr val="tx1"/>
                            </a:solidFill>
                            <a:latin typeface="Cambria Math" panose="02040503050406030204" pitchFamily="18" charset="0"/>
                            <a:cs typeface="Calibri" panose="020F0502020204030204" pitchFamily="34" charset="0"/>
                            <a:sym typeface="Arial"/>
                          </a:rPr>
                          <m:t>𝑘</m:t>
                        </m:r>
                        <m:r>
                          <a:rPr lang="en-US" i="1">
                            <a:solidFill>
                              <a:schemeClr val="tx1"/>
                            </a:solidFill>
                            <a:latin typeface="Cambria Math" panose="02040503050406030204" pitchFamily="18" charset="0"/>
                            <a:cs typeface="Calibri" panose="020F0502020204030204" pitchFamily="34" charset="0"/>
                            <a:sym typeface="Arial"/>
                          </a:rPr>
                          <m:t>+96</m:t>
                        </m:r>
                      </m:e>
                    </m:d>
                  </m:oMath>
                </a14:m>
                <a:endParaRPr lang="en-US" dirty="0">
                  <a:solidFill>
                    <a:schemeClr val="tx1"/>
                  </a:solidFill>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𝐷𝑒</m:t>
                        </m:r>
                        <m:r>
                          <a:rPr lang="en-US" i="1">
                            <a:solidFill>
                              <a:schemeClr val="tx1"/>
                            </a:solidFill>
                            <a:latin typeface="Cambria Math" panose="02040503050406030204" pitchFamily="18" charset="0"/>
                            <a:cs typeface="Calibri" panose="020F0502020204030204" pitchFamily="34" charset="0"/>
                            <a:sym typeface="Arial"/>
                          </a:rPr>
                          <m:t>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d>
                      <m:dPr>
                        <m:ctrlPr>
                          <a:rPr lang="en-US" i="1">
                            <a:solidFill>
                              <a:schemeClr val="tx1"/>
                            </a:solidFill>
                            <a:latin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cs typeface="Calibri" panose="020F0502020204030204" pitchFamily="34" charset="0"/>
                            <a:sym typeface="Arial"/>
                          </a:rPr>
                          <m:t>𝑑𝑘</m:t>
                        </m:r>
                        <m:r>
                          <a:rPr lang="en-US" i="1">
                            <a:solidFill>
                              <a:schemeClr val="tx1"/>
                            </a:solidFill>
                            <a:latin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cs typeface="Calibri" panose="020F0502020204030204" pitchFamily="34" charset="0"/>
                            <a:sym typeface="Arial"/>
                          </a:rPr>
                          <m:t>𝑐</m:t>
                        </m:r>
                      </m:e>
                    </m:d>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d>
                      <m:dPr>
                        <m:ctrlPr>
                          <a:rPr lang="en-US" i="1">
                            <a:solidFill>
                              <a:schemeClr val="tx1"/>
                            </a:solidFill>
                            <a:latin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𝐾</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e>
                    </m:d>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𝐺</m:t>
                    </m:r>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𝐻</m:t>
                    </m:r>
                    <m:d>
                      <m:dPr>
                        <m:ctrlPr>
                          <a:rPr lang="en-US" i="1">
                            <a:solidFill>
                              <a:schemeClr val="tx1"/>
                            </a:solidFill>
                            <a:latin typeface="Cambria Math" panose="02040503050406030204" pitchFamily="18" charset="0"/>
                            <a:cs typeface="Calibri" panose="020F0502020204030204" pitchFamily="34" charset="0"/>
                            <a:sym typeface="Arial"/>
                          </a:rPr>
                        </m:ctrlPr>
                      </m:dPr>
                      <m:e>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𝑒</m:t>
                            </m:r>
                          </m:e>
                          <m:sub>
                            <m:r>
                              <a:rPr lang="en-US" i="1">
                                <a:solidFill>
                                  <a:schemeClr val="tx1"/>
                                </a:solidFill>
                                <a:latin typeface="Cambria Math" panose="02040503050406030204" pitchFamily="18" charset="0"/>
                                <a:cs typeface="Calibri" panose="020F0502020204030204" pitchFamily="34" charset="0"/>
                                <a:sym typeface="Arial"/>
                              </a:rPr>
                              <m:t>𝑘</m:t>
                            </m:r>
                          </m:sub>
                        </m:sSub>
                      </m:e>
                    </m:d>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cs typeface="Calibri" panose="020F0502020204030204" pitchFamily="34" charset="0"/>
                            <a:sym typeface="Arial"/>
                          </a:rPr>
                          <m:t>𝐾</m:t>
                        </m:r>
                      </m:e>
                    </m:acc>
                    <m:r>
                      <a:rPr lang="en-US" i="1">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𝐽</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 32)</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𝑐</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cs typeface="Calibri" panose="020F0502020204030204" pitchFamily="34" charset="0"/>
                            <a:sym typeface="Arial"/>
                          </a:rPr>
                          <m:t>𝐸𝑛𝑐</m:t>
                        </m:r>
                      </m:e>
                      <m:sub>
                        <m:r>
                          <a:rPr lang="en-US" i="1">
                            <a:solidFill>
                              <a:schemeClr val="tx1"/>
                            </a:solidFill>
                            <a:latin typeface="Cambria Math" panose="02040503050406030204" pitchFamily="18" charset="0"/>
                            <a:cs typeface="Calibri" panose="020F0502020204030204" pitchFamily="34" charset="0"/>
                            <a:sym typeface="Arial"/>
                          </a:rPr>
                          <m:t>𝑃𝐾𝐸</m:t>
                        </m:r>
                      </m:sub>
                    </m:sSub>
                    <m:r>
                      <a:rPr lang="en-US" i="1">
                        <a:solidFill>
                          <a:schemeClr val="tx1"/>
                        </a:solidFill>
                        <a:latin typeface="Cambria Math" panose="02040503050406030204" pitchFamily="18" charset="0"/>
                        <a:cs typeface="Calibri" panose="020F0502020204030204" pitchFamily="34" charset="0"/>
                        <a:sym typeface="Arial"/>
                      </a:rPr>
                      <m:t>(</m:t>
                    </m:r>
                    <m:r>
                      <a:rPr lang="en-US" i="1" smtClean="0">
                        <a:solidFill>
                          <a:schemeClr val="tx1"/>
                        </a:solidFill>
                        <a:latin typeface="Cambria Math" panose="02040503050406030204" pitchFamily="18" charset="0"/>
                        <a:cs typeface="Calibri" panose="020F0502020204030204" pitchFamily="34" charset="0"/>
                        <a:sym typeface="Arial"/>
                      </a:rPr>
                      <m:t>𝑒</m:t>
                    </m:r>
                    <m:r>
                      <a:rPr lang="en-US" b="0" i="1" smtClean="0">
                        <a:solidFill>
                          <a:schemeClr val="tx1"/>
                        </a:solidFill>
                        <a:latin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𝑚</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cs typeface="Calibri" panose="020F0502020204030204" pitchFamily="34" charset="0"/>
                            <a:sym typeface="Arial"/>
                          </a:rPr>
                          <m:t>𝑟</m:t>
                        </m:r>
                      </m:e>
                      <m:sup>
                        <m:r>
                          <a:rPr lang="en-US" i="1">
                            <a:solidFill>
                              <a:schemeClr val="tx1"/>
                            </a:solidFill>
                            <a:latin typeface="Cambria Math" panose="02040503050406030204" pitchFamily="18" charset="0"/>
                            <a:cs typeface="Calibri" panose="020F0502020204030204" pitchFamily="34" charset="0"/>
                            <a:sym typeface="Arial"/>
                          </a:rPr>
                          <m:t>′</m:t>
                        </m:r>
                      </m:sup>
                    </m:sSup>
                    <m:r>
                      <a:rPr lang="en-US" i="1">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cs typeface="Calibri" panose="020F0502020204030204" pitchFamily="34" charset="0"/>
                        <a:sym typeface="Arial"/>
                      </a:rPr>
                      <m:t>𝑐</m:t>
                    </m:r>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i="1">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57200" y="1935930"/>
                <a:ext cx="8458200" cy="3810001"/>
              </a:xfrm>
              <a:prstGeom prst="rect">
                <a:avLst/>
              </a:prstGeom>
              <a:blipFill>
                <a:blip r:embed="rId2"/>
                <a:stretch>
                  <a:fillRect l="-1649" t="-6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120</a:t>
            </a:fld>
            <a:endParaRPr lang="en-US"/>
          </a:p>
        </p:txBody>
      </p:sp>
    </p:spTree>
    <p:extLst>
      <p:ext uri="{BB962C8B-B14F-4D97-AF65-F5344CB8AC3E}">
        <p14:creationId xmlns:p14="http://schemas.microsoft.com/office/powerpoint/2010/main" val="38589078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121</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589314"/>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123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126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129</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286000"/>
            <a:ext cx="8077200" cy="32004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131</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132</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133</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134</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135</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609600" y="2286000"/>
            <a:ext cx="7848600" cy="34290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838200" y="2286000"/>
            <a:ext cx="7391400" cy="33528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457200" y="2133600"/>
            <a:ext cx="8115300" cy="33909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495300" y="1600200"/>
            <a:ext cx="8153400" cy="4495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153400" cy="3581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153400" cy="3581400"/>
              </a:xfrm>
              <a:blipFill>
                <a:blip r:embed="rId3"/>
                <a:stretch>
                  <a:fillRect l="-778" t="-2120"/>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5240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990600" y="1600200"/>
            <a:ext cx="7467600" cy="47244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95300" y="1905000"/>
            <a:ext cx="8153400" cy="41910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600200"/>
            <a:ext cx="83820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638800" y="242584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676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2209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533400" y="2057400"/>
            <a:ext cx="80391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609600" y="1533525"/>
            <a:ext cx="8153400" cy="4714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762000" y="2286000"/>
            <a:ext cx="77724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76250" y="1752600"/>
                <a:ext cx="81153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76250" y="1752600"/>
                <a:ext cx="8115300" cy="4724400"/>
              </a:xfrm>
              <a:blipFill>
                <a:blip r:embed="rId3"/>
                <a:stretch>
                  <a:fillRect l="-781" t="-1609" r="-1094"/>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153400" cy="4419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153400" cy="4419600"/>
              </a:xfrm>
              <a:blipFill>
                <a:blip r:embed="rId3"/>
                <a:stretch>
                  <a:fillRect l="-935" t="-171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a:t>Minkowski’s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Minkowski’s Theorem.</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Minkowski’s theorem.</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95300" y="1291901"/>
            <a:ext cx="8153400" cy="1466910"/>
          </a:xfrm>
        </p:spPr>
        <p:txBody>
          <a:bodyPr/>
          <a:lstStyle/>
          <a:p>
            <a:pPr>
              <a:lnSpc>
                <a:spcPct val="90000"/>
              </a:lnSpc>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reduced if  </a:t>
            </a:r>
          </a:p>
          <a:p>
            <a:pPr lvl="1">
              <a:lnSpc>
                <a:spcPct val="90000"/>
              </a:lnSpc>
            </a:pP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a:t>
            </a:r>
          </a:p>
          <a:p>
            <a:pPr lvl="1">
              <a:lnSpc>
                <a:spcPct val="90000"/>
              </a:lnSpc>
            </a:pPr>
            <a:r>
              <a:rPr lang="en-US" sz="2000" dirty="0">
                <a:latin typeface="Calibri" panose="020F0502020204030204" pitchFamily="34" charset="0"/>
                <a:cs typeface="Calibri" panose="020F0502020204030204" pitchFamily="34" charset="0"/>
              </a:rPr>
              <a:t>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1/2</a:t>
            </a:r>
            <a:r>
              <a:rPr lang="en-US" sz="2000" dirty="0">
                <a:solidFill>
                  <a:srgbClr val="000000"/>
                </a:solidFill>
                <a:latin typeface="Calibri" panose="020F0502020204030204" pitchFamily="34" charset="0"/>
                <a:cs typeface="Calibri" panose="020F0502020204030204" pitchFamily="34" charset="0"/>
              </a:rPr>
              <a:t>||v</a:t>
            </a:r>
            <a:r>
              <a:rPr lang="en-US" sz="2000" baseline="-25000" dirty="0">
                <a:solidFill>
                  <a:srgbClr val="000000"/>
                </a:solidFill>
                <a:latin typeface="Calibri" panose="020F0502020204030204" pitchFamily="34" charset="0"/>
                <a:cs typeface="Calibri" panose="020F0502020204030204" pitchFamily="34" charset="0"/>
              </a:rPr>
              <a:t>1</a:t>
            </a:r>
            <a:r>
              <a:rPr lang="en-US" sz="2000" dirty="0">
                <a:solidFill>
                  <a:srgbClr val="000000"/>
                </a:solidFill>
                <a:latin typeface="Calibri" panose="020F0502020204030204" pitchFamily="34" charset="0"/>
                <a:cs typeface="Calibri" panose="020F0502020204030204" pitchFamily="34" charset="0"/>
              </a:rPr>
              <a:t>||</a:t>
            </a:r>
            <a:r>
              <a:rPr lang="en-US" sz="2000" baseline="30000" dirty="0">
                <a:solidFill>
                  <a:srgbClr val="000000"/>
                </a:solidFill>
                <a:latin typeface="Calibri" panose="020F0502020204030204" pitchFamily="34" charset="0"/>
                <a:cs typeface="Calibri" panose="020F0502020204030204" pitchFamily="34" charset="0"/>
              </a:rPr>
              <a:t>2</a:t>
            </a:r>
            <a:r>
              <a:rPr lang="en-US" sz="2000" dirty="0">
                <a:solidFill>
                  <a:srgbClr val="000000"/>
                </a:solidFill>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533400" y="1905000"/>
            <a:ext cx="8077200" cy="46482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a:latin typeface="Calibri" panose="020F0502020204030204" pitchFamily="34" charset="0"/>
                    <a:cs typeface="Calibri" panose="020F0502020204030204" pitchFamily="34" charset="0"/>
                  </a:rPr>
                  <a:t>Lovasz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Lovasz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Lovasz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90500" y="12954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90500" y="1295400"/>
                <a:ext cx="8763000" cy="5029200"/>
              </a:xfrm>
              <a:prstGeom prst="rect">
                <a:avLst/>
              </a:prstGeom>
              <a:blipFill>
                <a:blip r:embed="rId3"/>
                <a:stretch>
                  <a:fillRect l="-434"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609600" y="1752600"/>
            <a:ext cx="7772400" cy="4648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2129413"/>
                <a:ext cx="77724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2129413"/>
                <a:ext cx="7772400" cy="4343400"/>
              </a:xfrm>
              <a:prstGeom prst="rect">
                <a:avLst/>
              </a:prstGeom>
              <a:blipFill>
                <a:blip r:embed="rId2"/>
                <a:stretch>
                  <a:fillRect l="-979"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400"/>
                  </a:spcBef>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spcBef>
                    <a:spcPts val="400"/>
                  </a:spcBef>
                </a:pPr>
                <a:r>
                  <a:rPr lang="en-US" sz="1800" kern="0" dirty="0">
                    <a:latin typeface="Calibri" panose="020F0502020204030204" pitchFamily="34" charset="0"/>
                    <a:cs typeface="Calibri" panose="020F0502020204030204" pitchFamily="34" charset="0"/>
                  </a:rPr>
                  <a:t>Key Gen</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spcBef>
                    <a:spcPts val="400"/>
                  </a:spcBef>
                </a:pPr>
                <a:r>
                  <a:rPr lang="en-US" sz="1800" kern="0" dirty="0">
                    <a:latin typeface="Calibri" panose="020F0502020204030204" pitchFamily="34" charset="0"/>
                    <a:cs typeface="Calibri" panose="020F0502020204030204" pitchFamily="34" charset="0"/>
                  </a:rPr>
                  <a:t>Enc</a:t>
                </a:r>
              </a:p>
              <a:p>
                <a:pPr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spcBef>
                    <a:spcPts val="400"/>
                  </a:spcBef>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spcBef>
                    <a:spcPts val="400"/>
                  </a:spcBef>
                </a:pPr>
                <a:r>
                  <a:rPr lang="en-US" sz="1800" kern="0" dirty="0">
                    <a:latin typeface="Calibri" panose="020F0502020204030204" pitchFamily="34" charset="0"/>
                    <a:cs typeface="Calibri" panose="020F0502020204030204" pitchFamily="34" charset="0"/>
                  </a:rPr>
                  <a:t>Dec</a:t>
                </a:r>
              </a:p>
              <a:p>
                <a:pPr marL="685800" lvl="1">
                  <a:lnSpc>
                    <a:spcPct val="90000"/>
                  </a:lnSpc>
                  <a:spcBef>
                    <a:spcPts val="400"/>
                  </a:spcBef>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50602" y="1898650"/>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029200" y="258445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1330308" y="5312407"/>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2286000"/>
                <a:ext cx="7672138" cy="3124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Put </a:t>
                </a:r>
                <a14:m>
                  <m:oMath xmlns:m="http://schemas.openxmlformats.org/officeDocument/2006/math">
                    <m:r>
                      <a:rPr lang="en-US" sz="2000" i="1" kern="0">
                        <a:latin typeface="Cambria Math" panose="02040503050406030204" pitchFamily="18" charset="0"/>
                      </a:rPr>
                      <m:t>𝑅</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rPr>
                              <m:t>𝑞</m:t>
                            </m:r>
                          </m:sub>
                        </m:sSub>
                        <m:d>
                          <m:dPr>
                            <m:begChr m:val="["/>
                            <m:endChr m:val="]"/>
                            <m:ctrlPr>
                              <a:rPr lang="en-US" sz="2000" i="1" kern="0">
                                <a:latin typeface="Cambria Math" panose="02040503050406030204" pitchFamily="18" charset="0"/>
                              </a:rPr>
                            </m:ctrlPr>
                          </m:dPr>
                          <m:e>
                            <m:r>
                              <a:rPr lang="en-US" sz="2000" i="1" kern="0">
                                <a:latin typeface="Cambria Math" panose="02040503050406030204" pitchFamily="18" charset="0"/>
                              </a:rPr>
                              <m:t>𝑥</m:t>
                            </m:r>
                          </m:e>
                        </m:d>
                      </m:num>
                      <m:den>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𝑛</m:t>
                            </m:r>
                          </m:sup>
                        </m:sSup>
                        <m:r>
                          <a:rPr lang="en-US" sz="2000" i="1" kern="0">
                            <a:latin typeface="Cambria Math" panose="02040503050406030204" pitchFamily="18" charset="0"/>
                          </a:rPr>
                          <m:t>+1</m:t>
                        </m:r>
                      </m:den>
                    </m:f>
                    <m:r>
                      <a:rPr lang="en-US" sz="2000" i="1" kern="0">
                        <a:latin typeface="Cambria Math" panose="02040503050406030204" pitchFamily="18" charset="0"/>
                      </a:rPr>
                      <m:t>, </m:t>
                    </m:r>
                    <m:r>
                      <a:rPr lang="en-US" sz="2000" i="1" kern="0">
                        <a:latin typeface="Cambria Math" panose="02040503050406030204" pitchFamily="18" charset="0"/>
                      </a:rPr>
                      <m:t>𝑛</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2</m:t>
                        </m:r>
                      </m:e>
                      <m:sup>
                        <m:r>
                          <a:rPr lang="en-US" sz="2000" i="1" kern="0">
                            <a:latin typeface="Cambria Math" panose="02040503050406030204" pitchFamily="18" charset="0"/>
                          </a:rPr>
                          <m:t>𝑘</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generates ideal </a:t>
                </a:r>
                <a14:m>
                  <m:oMath xmlns:m="http://schemas.openxmlformats.org/officeDocument/2006/math">
                    <m:r>
                      <a:rPr lang="en-US" sz="2000" i="1" kern="0">
                        <a:latin typeface="Cambria Math" panose="02040503050406030204" pitchFamily="18" charset="0"/>
                      </a:rPr>
                      <m:t>(</m:t>
                    </m:r>
                    <m:r>
                      <a:rPr lang="en-US" sz="2000" i="1" kern="0">
                        <a:latin typeface="Cambria Math" panose="02040503050406030204" pitchFamily="18" charset="0"/>
                      </a:rPr>
                      <m:t>𝑎</m:t>
                    </m:r>
                    <m:r>
                      <a:rPr lang="en-US" sz="2000" i="1" ker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ideal lattice.</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a</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r>
                      <a:rPr lang="en-US" sz="2000" i="1" kern="0">
                        <a:latin typeface="Cambria Math" panose="02040503050406030204" pitchFamily="18" charset="0"/>
                      </a:rPr>
                      <m:t>𝑏</m:t>
                    </m:r>
                    <m:r>
                      <a:rPr lang="en-US" sz="2000" i="1" kern="0">
                        <a:latin typeface="Cambria Math" panose="02040503050406030204" pitchFamily="18" charset="0"/>
                      </a:rPr>
                      <m:t>=</m:t>
                    </m:r>
                    <m:r>
                      <a:rPr lang="en-US" sz="2000" i="1" kern="0">
                        <a:latin typeface="Cambria Math" panose="02040503050406030204" pitchFamily="18" charset="0"/>
                      </a:rPr>
                      <m:t>𝑎𝑠</m:t>
                    </m:r>
                    <m:r>
                      <a:rPr lang="en-US" sz="2000" i="1" kern="0">
                        <a:latin typeface="Cambria Math" panose="02040503050406030204" pitchFamily="18" charset="0"/>
                      </a:rPr>
                      <m:t>+</m:t>
                    </m:r>
                    <m:r>
                      <a:rPr lang="en-US" sz="2000" i="1" kern="0">
                        <a:latin typeface="Cambria Math" panose="02040503050406030204" pitchFamily="18" charset="0"/>
                      </a:rPr>
                      <m:t>𝑒</m:t>
                    </m:r>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000" kern="0">
                        <a:latin typeface="Cambria Math" panose="02040503050406030204" pitchFamily="18" charset="0"/>
                        <a:ea typeface="Cambria Math" panose="02040503050406030204" pitchFamily="18" charset="0"/>
                      </a:rPr>
                      <m:t>s</m:t>
                    </m:r>
                    <m:r>
                      <a:rPr lang="en-US" sz="2000" kern="0">
                        <a:latin typeface="Cambria Math" panose="02040503050406030204" pitchFamily="18" charset="0"/>
                        <a:ea typeface="Cambria Math" panose="02040503050406030204" pitchFamily="18" charset="0"/>
                      </a:rPr>
                      <m:t>,</m:t>
                    </m:r>
                    <m:r>
                      <m:rPr>
                        <m:sty m:val="p"/>
                      </m:rPr>
                      <a:rPr lang="en-US" sz="2000" kern="0">
                        <a:latin typeface="Cambria Math" panose="02040503050406030204" pitchFamily="18" charset="0"/>
                        <a:ea typeface="Cambria Math" panose="02040503050406030204" pitchFamily="18" charset="0"/>
                      </a:rPr>
                      <m:t>e</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𝑅</m:t>
                    </m:r>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find </a:t>
                </a:r>
                <a14:m>
                  <m:oMath xmlns:m="http://schemas.openxmlformats.org/officeDocument/2006/math">
                    <m:r>
                      <a:rPr lang="en-US" sz="2000" i="1" kern="0">
                        <a:latin typeface="Cambria Math" panose="02040503050406030204" pitchFamily="18" charset="0"/>
                      </a:rPr>
                      <m:t>𝑠</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𝐶𝑉𝑃</m:t>
                        </m:r>
                      </m:e>
                      <m:sub>
                        <m:r>
                          <a:rPr lang="en-US" sz="2000" i="1" ker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2286000"/>
                <a:ext cx="7672138" cy="3124200"/>
              </a:xfrm>
              <a:prstGeom prst="rect">
                <a:avLst/>
              </a:prstGeom>
              <a:blipFill>
                <a:blip r:embed="rId2"/>
                <a:stretch>
                  <a:fillRect l="-11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762000" y="2057400"/>
                <a:ext cx="7772400" cy="3276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762000" y="2057400"/>
                <a:ext cx="7772400" cy="3276600"/>
              </a:xfrm>
              <a:blipFill>
                <a:blip r:embed="rId3"/>
                <a:stretch>
                  <a:fillRect l="-817" t="-2317" r="-1144" b="-2317"/>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xmlns="">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xmlns="">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returns NTT polynomial</a:t>
                </a: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𝑐𝑜𝑒𝑓𝑓𝐹𝑟𝑜𝑚𝑇h𝑟𝑒𝑒𝐵𝑦𝑡𝑒𝑠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r>
                  <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a:t>
                </a: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sym typeface="Arial"/>
                      </a:rPr>
                      <m:t>𝑅𝑒𝑗</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𝐵𝑜𝑢𝑛𝑑𝑒𝑑</m:t>
                    </m:r>
                    <m:r>
                      <a:rPr lang="en-US" i="1">
                        <a:latin typeface="Cambria Math" panose="02040503050406030204" pitchFamily="18" charset="0"/>
                        <a:ea typeface="Cambria Math" panose="02040503050406030204" pitchFamily="18" charset="0"/>
                        <a:cs typeface="Calibri" panose="020F0502020204030204" pitchFamily="34" charset="0"/>
                        <a:sym typeface="Arial"/>
                      </a:rPr>
                      <m:t>𝑃𝑜𝑙𝑦</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d>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𝐶𝑜𝑒𝑓𝑓𝐹𝑟𝑜𝑚𝐻𝑎𝑙𝑓𝐵𝑦𝑡𝑒</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001713" lvl="2" indent="-257175">
                  <a:spcBef>
                    <a:spcPts val="0"/>
                  </a:spcBef>
                  <a:buClr>
                    <a:srgbClr val="000000">
                      <a:lumMod val="60000"/>
                      <a:lumOff val="40000"/>
                    </a:srgbClr>
                  </a:buClr>
                </a:pPr>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1227138" lvl="3" indent="-257175">
                  <a:spcBef>
                    <a:spcPts val="0"/>
                  </a:spcBef>
                  <a:buClr>
                    <a:srgbClr val="000000">
                      <a:lumMod val="60000"/>
                      <a:lumOff val="40000"/>
                    </a:srgbClr>
                  </a:buClr>
                </a:pP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𝒄</m:t>
                    </m:r>
                    <m:r>
                      <a:rPr lang="en-US" sz="1600" b="1"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847125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8008" y="1257378"/>
                <a:ext cx="8067984" cy="546172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𝐸𝑥𝑝𝑎𝑛𝑑𝐴</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𝑅𝑒𝑗𝑁𝑇𝑇𝑃𝑜𝑙𝑦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8</m:t>
                                  </m:r>
                                </m:e>
                              </m:d>
                            </m:e>
                          </m:d>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𝐼𝑁𝑡𝑒𝑔𝑒𝑟𝑇𝑜𝐵𝑖𝑡𝑠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6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e>
                      </m:acc>
                    </m:oMath>
                  </m:oMathPara>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𝑥𝑝𝑎𝑛𝑑𝑆</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oMath>
                </a14:m>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(r=0; r&lt;l; r++)</a:t>
                </a:r>
              </a:p>
              <a:p>
                <a:pPr marL="1001713" lvl="2" indent="-257175">
                  <a:spcBef>
                    <a:spcPts val="0"/>
                  </a:spcBef>
                  <a:buClr>
                    <a:srgbClr val="000000">
                      <a:lumMod val="60000"/>
                      <a:lumOff val="40000"/>
                    </a:srgbClr>
                  </a:buClr>
                </a:pPr>
                <a14:m>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m:rPr>
                        <m:nor/>
                      </m:r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k</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r</m:t>
                    </m:r>
                    <m:r>
                      <m:rPr>
                        <m:nor/>
                      </m:rP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sSub>
                      <m:sSub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𝑅𝑒𝑗𝐵𝑜𝑢𝑛𝑑𝑒𝑑𝑃𝑜𝑙𝑦</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d>
                      <m:dPr>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𝑟𝑒𝑡𝑢𝑟𝑛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Arial"/>
                      </a:rPr>
                      <m:t>𝐸</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𝑥𝑝𝑎𝑛𝑑𝑀𝑎𝑠𝑘</m:t>
                    </m:r>
                    <m:d>
                      <m:d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Arial"/>
                          </a:rPr>
                          <m:t>𝜇</m:t>
                        </m:r>
                      </m:e>
                    </m:d>
                  </m:oMath>
                </a14:m>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𝑏𝑖𝑡𝑙𝑒𝑛</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𝐼𝑛𝑡𝑒𝑔𝑒𝑟𝑇𝑜𝐵𝑖𝑡𝑠</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𝜈</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e>
                    </m:d>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r>
                  <a:rPr lang="en-US" sz="160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e>
                    </m:d>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oMath>
                </a14:m>
                <a:r>
                  <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d>
                      <m:dPr>
                        <m:begChr m:val="["/>
                        <m:endChr m:val="]"/>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𝐵𝑖𝑡𝑈𝑛𝑝𝑎𝑐𝑘</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Sub>
                      <m:sSubPr>
                        <m:ctrlP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6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6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s</a:t>
                </a:r>
              </a:p>
              <a:p>
                <a:pPr marL="257175" indent="-257175">
                  <a:spcBef>
                    <a:spcPts val="0"/>
                  </a:spcBef>
                  <a:buClr>
                    <a:srgbClr val="000000">
                      <a:lumMod val="60000"/>
                      <a:lumOff val="40000"/>
                    </a:srgbClr>
                  </a:buClr>
                  <a:buFont typeface="Arial" panose="020B0604020202020204" pitchFamily="34" charset="0"/>
                  <a:buChar char="•"/>
                </a:pPr>
                <a:endParaRPr lang="en-US"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8008" y="1257378"/>
                <a:ext cx="8067984" cy="5461726"/>
              </a:xfrm>
              <a:prstGeom prst="rect">
                <a:avLst/>
              </a:prstGeom>
              <a:blipFill>
                <a:blip r:embed="rId2"/>
                <a:stretch>
                  <a:fillRect l="-1415" t="-4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275219650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NTT for </a:t>
            </a: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x</a:t>
            </a: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705042096"/>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74776</TotalTime>
  <Words>17426</Words>
  <Application>Microsoft Macintosh PowerPoint</Application>
  <PresentationFormat>Letter Paper (8.5x11 in)</PresentationFormat>
  <Paragraphs>1883</Paragraphs>
  <Slides>135</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135</vt:i4>
      </vt:variant>
    </vt:vector>
  </HeadingPairs>
  <TitlesOfParts>
    <vt:vector size="146"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4571</cp:revision>
  <cp:lastPrinted>2024-07-10T20:18:11Z</cp:lastPrinted>
  <dcterms:created xsi:type="dcterms:W3CDTF">2013-04-22T16:10:14Z</dcterms:created>
  <dcterms:modified xsi:type="dcterms:W3CDTF">2024-07-13T21:19:26Z</dcterms:modified>
</cp:coreProperties>
</file>